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harts/chart3.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2" r:id="rId4"/>
  </p:sldMasterIdLst>
  <p:notesMasterIdLst>
    <p:notesMasterId r:id="rId19"/>
  </p:notesMasterIdLst>
  <p:handoutMasterIdLst>
    <p:handoutMasterId r:id="rId20"/>
  </p:handoutMasterIdLst>
  <p:sldIdLst>
    <p:sldId id="296" r:id="rId5"/>
    <p:sldId id="425" r:id="rId6"/>
    <p:sldId id="424" r:id="rId7"/>
    <p:sldId id="2145706298" r:id="rId8"/>
    <p:sldId id="2145706275" r:id="rId9"/>
    <p:sldId id="2145706276" r:id="rId10"/>
    <p:sldId id="2145706168" r:id="rId11"/>
    <p:sldId id="2145706161" r:id="rId12"/>
    <p:sldId id="2145706218" r:id="rId13"/>
    <p:sldId id="2145706192" r:id="rId14"/>
    <p:sldId id="2145706225" r:id="rId15"/>
    <p:sldId id="2145706292" r:id="rId16"/>
    <p:sldId id="2145706293" r:id="rId17"/>
    <p:sldId id="214570629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E32CA77-0619-7C45-9E2C-8063B78FC577}">
          <p14:sldIdLst>
            <p14:sldId id="296"/>
            <p14:sldId id="425"/>
            <p14:sldId id="424"/>
            <p14:sldId id="2145706298"/>
            <p14:sldId id="2145706275"/>
            <p14:sldId id="2145706276"/>
            <p14:sldId id="2145706168"/>
            <p14:sldId id="2145706161"/>
            <p14:sldId id="2145706218"/>
            <p14:sldId id="2145706192"/>
            <p14:sldId id="2145706225"/>
            <p14:sldId id="2145706292"/>
            <p14:sldId id="2145706293"/>
            <p14:sldId id="214570629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A8F7404-F0CC-AB8D-37D4-CF7C292FEB8C}" name="Brian Dutkowski" initials="BD" userId="S::brian.dutkowski@manpowergroup.com::41216748-49e6-46f7-a958-5c346c5f7a32" providerId="AD"/>
  <p188:author id="{D7DB590C-7169-AD03-3ECF-050E60AA3BAF}" name="Brittany Stanley" initials="BS" userId="S::brittany.stanley@manpowergroup.com::e31d83bd-3aac-4a9c-8461-d6ae86e449d6" providerId="AD"/>
  <p188:author id="{EE353C21-4877-387A-D9C1-3AE954B437E0}" name="stephanie" initials="st" userId="S::stephanie_vanderbloemencreative.com#ext#@manpowergroupapps.onmicrosoft.com::fd67f8c5-8c74-407f-8819-f761f33f3fbd" providerId="AD"/>
  <p188:author id="{FB221F36-EB48-EC2B-5E92-880F5BF8C6EF}" name="Jacquelyn Holland" initials="" userId="S::jacquelyn.holland@manpower.com::483c8df8-b3c8-43bb-883c-eeff587fe614" providerId="AD"/>
  <p188:author id="{ABFCFA6F-DA3B-5DE7-B0F7-A997845F4127}" name="Louis Henwood" initials="LH" userId="615e792e93b57725" providerId="Windows Live"/>
  <p188:author id="{EFC1C4A2-D38E-0457-F9ED-6393C0F39B7F}" name="Jenny Peretz" initials="JP" userId="S::jenny.peretz@manpowergroup.com::8089546e-82f0-411f-974d-0c1f67cbc049" providerId="AD"/>
  <p188:author id="{BAC12ACB-48BB-6D33-93C5-012BF6547E23}" name="Lauren Spude" initials="" userId="S::lauren.spude@manpowergroup.com::07f004b4-e1bf-4061-8aad-a30ba627de87" providerId="AD"/>
  <p188:author id="{3F2FC6E1-2967-9740-E9F9-CA5B5609F22E}" name="Stephanie Kern" initials="SK" userId="f03fff99da10d774" providerId="Windows Live"/>
  <p188:author id="{5D5939E2-7A12-AB43-5E10-D2D1EC46E23D}" name="Tom Rippinger" initials="TR" userId="S::tom.rippinger@manpowergroup.com::fa97d454-f827-49f8-8fd4-6bb8604afcad" providerId="AD"/>
  <p188:author id="{FEDDDCE2-A29B-2EA7-D290-F8C95C9CD69E}" name="James Dunn" initials="JD" userId="S::james@we-do-co.com::0f8a9d5a-90ee-4364-9af6-4e51074e361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acquelyn Holland" initials="JH" lastIdx="3" clrIdx="0">
    <p:extLst>
      <p:ext uri="{19B8F6BF-5375-455C-9EA6-DF929625EA0E}">
        <p15:presenceInfo xmlns:p15="http://schemas.microsoft.com/office/powerpoint/2012/main" userId="S::jacquelyn.holland@manpower.com::483c8df8-b3c8-43bb-883c-eeff587fe6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0BF5C"/>
    <a:srgbClr val="5C7D70"/>
    <a:srgbClr val="4F4296"/>
    <a:srgbClr val="736BDE"/>
    <a:srgbClr val="9E94FA"/>
    <a:srgbClr val="386097"/>
    <a:srgbClr val="A6EB8C"/>
    <a:srgbClr val="3893CD"/>
    <a:srgbClr val="56BDED"/>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5649E8-BDC5-43CE-BC3B-58F64C0BCFD3}" v="7" dt="2026-09-07T09:05:31.3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2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Möllerström" userId="e54d2874-afc5-4cef-8d60-a5c458eff374" providerId="ADAL" clId="{68CE91A0-9D0F-494C-8598-E37DE1B319AE}"/>
    <pc:docChg chg="custSel delSld modSld sldOrd modSection modNotesMaster">
      <pc:chgData name="Cecilia Möllerström" userId="e54d2874-afc5-4cef-8d60-a5c458eff374" providerId="ADAL" clId="{68CE91A0-9D0F-494C-8598-E37DE1B319AE}" dt="2026-09-07T09:17:06.149" v="114" actId="790"/>
      <pc:docMkLst>
        <pc:docMk/>
      </pc:docMkLst>
      <pc:sldChg chg="delSp modSp mod">
        <pc:chgData name="Cecilia Möllerström" userId="e54d2874-afc5-4cef-8d60-a5c458eff374" providerId="ADAL" clId="{68CE91A0-9D0F-494C-8598-E37DE1B319AE}" dt="2026-09-02T13:31:32.931" v="102" actId="1076"/>
        <pc:sldMkLst>
          <pc:docMk/>
          <pc:sldMk cId="2771259099" sldId="424"/>
        </pc:sldMkLst>
        <pc:spChg chg="mod">
          <ac:chgData name="Cecilia Möllerström" userId="e54d2874-afc5-4cef-8d60-a5c458eff374" providerId="ADAL" clId="{68CE91A0-9D0F-494C-8598-E37DE1B319AE}" dt="2026-08-30T12:08:19.019" v="19" actId="113"/>
          <ac:spMkLst>
            <pc:docMk/>
            <pc:sldMk cId="2771259099" sldId="424"/>
            <ac:spMk id="11" creationId="{2F860A16-67B0-9208-28DA-E1CDE91445FD}"/>
          </ac:spMkLst>
        </pc:spChg>
        <pc:spChg chg="mod">
          <ac:chgData name="Cecilia Möllerström" userId="e54d2874-afc5-4cef-8d60-a5c458eff374" providerId="ADAL" clId="{68CE91A0-9D0F-494C-8598-E37DE1B319AE}" dt="2026-09-02T13:21:29.721" v="79" actId="20577"/>
          <ac:spMkLst>
            <pc:docMk/>
            <pc:sldMk cId="2771259099" sldId="424"/>
            <ac:spMk id="24" creationId="{D735BDFB-1B47-1E9E-98B0-6A9042CD8FEC}"/>
          </ac:spMkLst>
        </pc:spChg>
        <pc:spChg chg="mod">
          <ac:chgData name="Cecilia Möllerström" userId="e54d2874-afc5-4cef-8d60-a5c458eff374" providerId="ADAL" clId="{68CE91A0-9D0F-494C-8598-E37DE1B319AE}" dt="2026-08-30T12:01:49.703" v="0"/>
          <ac:spMkLst>
            <pc:docMk/>
            <pc:sldMk cId="2771259099" sldId="424"/>
            <ac:spMk id="29" creationId="{2D00957F-2B43-8858-7813-08488D80E019}"/>
          </ac:spMkLst>
        </pc:spChg>
        <pc:picChg chg="mod ord">
          <ac:chgData name="Cecilia Möllerström" userId="e54d2874-afc5-4cef-8d60-a5c458eff374" providerId="ADAL" clId="{68CE91A0-9D0F-494C-8598-E37DE1B319AE}" dt="2026-09-02T13:31:32.931" v="102" actId="1076"/>
          <ac:picMkLst>
            <pc:docMk/>
            <pc:sldMk cId="2771259099" sldId="424"/>
            <ac:picMk id="84" creationId="{4464AF30-CBDC-B055-9838-16F7B0797A59}"/>
          </ac:picMkLst>
        </pc:picChg>
      </pc:sldChg>
      <pc:sldChg chg="addSp modSp mod">
        <pc:chgData name="Cecilia Möllerström" userId="e54d2874-afc5-4cef-8d60-a5c458eff374" providerId="ADAL" clId="{68CE91A0-9D0F-494C-8598-E37DE1B319AE}" dt="2026-09-07T09:06:13.648" v="111" actId="20577"/>
        <pc:sldMkLst>
          <pc:docMk/>
          <pc:sldMk cId="1823359443" sldId="2145706161"/>
        </pc:sldMkLst>
        <pc:spChg chg="add mod">
          <ac:chgData name="Cecilia Möllerström" userId="e54d2874-afc5-4cef-8d60-a5c458eff374" providerId="ADAL" clId="{68CE91A0-9D0F-494C-8598-E37DE1B319AE}" dt="2026-09-07T09:06:01.657" v="107" actId="1076"/>
          <ac:spMkLst>
            <pc:docMk/>
            <pc:sldMk cId="1823359443" sldId="2145706161"/>
            <ac:spMk id="8" creationId="{06B577AC-BBA0-1D87-075A-C06F7834A6F1}"/>
          </ac:spMkLst>
        </pc:spChg>
        <pc:spChg chg="mod">
          <ac:chgData name="Cecilia Möllerström" userId="e54d2874-afc5-4cef-8d60-a5c458eff374" providerId="ADAL" clId="{68CE91A0-9D0F-494C-8598-E37DE1B319AE}" dt="2026-09-02T13:21:50.524" v="100" actId="20577"/>
          <ac:spMkLst>
            <pc:docMk/>
            <pc:sldMk cId="1823359443" sldId="2145706161"/>
            <ac:spMk id="28" creationId="{9EA8AD5D-C3E0-02C5-55E4-31B09FFCDBA2}"/>
          </ac:spMkLst>
        </pc:spChg>
        <pc:spChg chg="mod">
          <ac:chgData name="Cecilia Möllerström" userId="e54d2874-afc5-4cef-8d60-a5c458eff374" providerId="ADAL" clId="{68CE91A0-9D0F-494C-8598-E37DE1B319AE}" dt="2026-09-01T12:48:40.671" v="51" actId="14100"/>
          <ac:spMkLst>
            <pc:docMk/>
            <pc:sldMk cId="1823359443" sldId="2145706161"/>
            <ac:spMk id="35" creationId="{9A6CA9D6-FACB-D2AA-F376-2D207B38A959}"/>
          </ac:spMkLst>
        </pc:spChg>
        <pc:spChg chg="mod">
          <ac:chgData name="Cecilia Möllerström" userId="e54d2874-afc5-4cef-8d60-a5c458eff374" providerId="ADAL" clId="{68CE91A0-9D0F-494C-8598-E37DE1B319AE}" dt="2026-09-07T09:06:13.648" v="111" actId="20577"/>
          <ac:spMkLst>
            <pc:docMk/>
            <pc:sldMk cId="1823359443" sldId="2145706161"/>
            <ac:spMk id="36" creationId="{730466BB-B498-9674-711F-82B7C3DBD453}"/>
          </ac:spMkLst>
        </pc:spChg>
        <pc:spChg chg="mod">
          <ac:chgData name="Cecilia Möllerström" userId="e54d2874-afc5-4cef-8d60-a5c458eff374" providerId="ADAL" clId="{68CE91A0-9D0F-494C-8598-E37DE1B319AE}" dt="2026-09-07T09:05:47.664" v="106" actId="20577"/>
          <ac:spMkLst>
            <pc:docMk/>
            <pc:sldMk cId="1823359443" sldId="2145706161"/>
            <ac:spMk id="122" creationId="{1FF30A2E-1C75-3F72-BE34-E3E81F3F10FC}"/>
          </ac:spMkLst>
        </pc:spChg>
        <pc:spChg chg="mod">
          <ac:chgData name="Cecilia Möllerström" userId="e54d2874-afc5-4cef-8d60-a5c458eff374" providerId="ADAL" clId="{68CE91A0-9D0F-494C-8598-E37DE1B319AE}" dt="2026-09-01T12:48:54.858" v="52" actId="113"/>
          <ac:spMkLst>
            <pc:docMk/>
            <pc:sldMk cId="1823359443" sldId="2145706161"/>
            <ac:spMk id="126" creationId="{5DEF41EA-68DA-940D-8CD7-B9D4F2E83008}"/>
          </ac:spMkLst>
        </pc:spChg>
        <pc:spChg chg="mod">
          <ac:chgData name="Cecilia Möllerström" userId="e54d2874-afc5-4cef-8d60-a5c458eff374" providerId="ADAL" clId="{68CE91A0-9D0F-494C-8598-E37DE1B319AE}" dt="2026-09-02T13:22:14.471" v="101" actId="113"/>
          <ac:spMkLst>
            <pc:docMk/>
            <pc:sldMk cId="1823359443" sldId="2145706161"/>
            <ac:spMk id="127" creationId="{7225230B-9593-7705-176A-2DC621D15652}"/>
          </ac:spMkLst>
        </pc:spChg>
        <pc:picChg chg="mod">
          <ac:chgData name="Cecilia Möllerström" userId="e54d2874-afc5-4cef-8d60-a5c458eff374" providerId="ADAL" clId="{68CE91A0-9D0F-494C-8598-E37DE1B319AE}" dt="2026-09-01T12:48:19.199" v="49" actId="1076"/>
          <ac:picMkLst>
            <pc:docMk/>
            <pc:sldMk cId="1823359443" sldId="2145706161"/>
            <ac:picMk id="9" creationId="{3F32FA09-DE9A-162A-E63C-2885101E3D5D}"/>
          </ac:picMkLst>
        </pc:picChg>
      </pc:sldChg>
      <pc:sldChg chg="del">
        <pc:chgData name="Cecilia Möllerström" userId="e54d2874-afc5-4cef-8d60-a5c458eff374" providerId="ADAL" clId="{68CE91A0-9D0F-494C-8598-E37DE1B319AE}" dt="2026-09-07T09:15:11.731" v="112" actId="47"/>
        <pc:sldMkLst>
          <pc:docMk/>
          <pc:sldMk cId="4099049991" sldId="2145706165"/>
        </pc:sldMkLst>
      </pc:sldChg>
      <pc:sldChg chg="del">
        <pc:chgData name="Cecilia Möllerström" userId="e54d2874-afc5-4cef-8d60-a5c458eff374" providerId="ADAL" clId="{68CE91A0-9D0F-494C-8598-E37DE1B319AE}" dt="2026-09-07T09:15:11.731" v="112" actId="47"/>
        <pc:sldMkLst>
          <pc:docMk/>
          <pc:sldMk cId="3227217524" sldId="2145706167"/>
        </pc:sldMkLst>
      </pc:sldChg>
      <pc:sldChg chg="modSp mod">
        <pc:chgData name="Cecilia Möllerström" userId="e54d2874-afc5-4cef-8d60-a5c458eff374" providerId="ADAL" clId="{68CE91A0-9D0F-494C-8598-E37DE1B319AE}" dt="2026-08-31T08:55:00.167" v="48" actId="26606"/>
        <pc:sldMkLst>
          <pc:docMk/>
          <pc:sldMk cId="2968967504" sldId="2145706168"/>
        </pc:sldMkLst>
        <pc:spChg chg="mod ord">
          <ac:chgData name="Cecilia Möllerström" userId="e54d2874-afc5-4cef-8d60-a5c458eff374" providerId="ADAL" clId="{68CE91A0-9D0F-494C-8598-E37DE1B319AE}" dt="2026-08-31T08:47:19.047" v="46" actId="1076"/>
          <ac:spMkLst>
            <pc:docMk/>
            <pc:sldMk cId="2968967504" sldId="2145706168"/>
            <ac:spMk id="8" creationId="{8EF98208-43E9-F7DB-6B53-C2BFAC85DAB6}"/>
          </ac:spMkLst>
        </pc:spChg>
        <pc:spChg chg="mod">
          <ac:chgData name="Cecilia Möllerström" userId="e54d2874-afc5-4cef-8d60-a5c458eff374" providerId="ADAL" clId="{68CE91A0-9D0F-494C-8598-E37DE1B319AE}" dt="2026-08-31T08:47:05.804" v="44" actId="1076"/>
          <ac:spMkLst>
            <pc:docMk/>
            <pc:sldMk cId="2968967504" sldId="2145706168"/>
            <ac:spMk id="45" creationId="{93291CCA-5768-1C1F-6D93-5DD25CD5AF25}"/>
          </ac:spMkLst>
        </pc:spChg>
        <pc:spChg chg="mod">
          <ac:chgData name="Cecilia Möllerström" userId="e54d2874-afc5-4cef-8d60-a5c458eff374" providerId="ADAL" clId="{68CE91A0-9D0F-494C-8598-E37DE1B319AE}" dt="2026-08-31T08:47:14.547" v="45" actId="1076"/>
          <ac:spMkLst>
            <pc:docMk/>
            <pc:sldMk cId="2968967504" sldId="2145706168"/>
            <ac:spMk id="47" creationId="{4FE6F4C5-6DAB-2628-2593-5AB2F639308C}"/>
          </ac:spMkLst>
        </pc:spChg>
        <pc:picChg chg="mod">
          <ac:chgData name="Cecilia Möllerström" userId="e54d2874-afc5-4cef-8d60-a5c458eff374" providerId="ADAL" clId="{68CE91A0-9D0F-494C-8598-E37DE1B319AE}" dt="2026-08-31T08:55:00.167" v="48" actId="26606"/>
          <ac:picMkLst>
            <pc:docMk/>
            <pc:sldMk cId="2968967504" sldId="2145706168"/>
            <ac:picMk id="48" creationId="{00000000-0000-0000-0000-000000000000}"/>
          </ac:picMkLst>
        </pc:picChg>
      </pc:sldChg>
      <pc:sldChg chg="del">
        <pc:chgData name="Cecilia Möllerström" userId="e54d2874-afc5-4cef-8d60-a5c458eff374" providerId="ADAL" clId="{68CE91A0-9D0F-494C-8598-E37DE1B319AE}" dt="2026-09-07T09:15:11.731" v="112" actId="47"/>
        <pc:sldMkLst>
          <pc:docMk/>
          <pc:sldMk cId="3488207396" sldId="2145706169"/>
        </pc:sldMkLst>
      </pc:sldChg>
      <pc:sldChg chg="del">
        <pc:chgData name="Cecilia Möllerström" userId="e54d2874-afc5-4cef-8d60-a5c458eff374" providerId="ADAL" clId="{68CE91A0-9D0F-494C-8598-E37DE1B319AE}" dt="2026-09-07T09:15:11.731" v="112" actId="47"/>
        <pc:sldMkLst>
          <pc:docMk/>
          <pc:sldMk cId="513992208" sldId="2145706265"/>
        </pc:sldMkLst>
      </pc:sldChg>
      <pc:sldChg chg="modSp mod">
        <pc:chgData name="Cecilia Möllerström" userId="e54d2874-afc5-4cef-8d60-a5c458eff374" providerId="ADAL" clId="{68CE91A0-9D0F-494C-8598-E37DE1B319AE}" dt="2026-08-30T12:10:11.392" v="25" actId="14100"/>
        <pc:sldMkLst>
          <pc:docMk/>
          <pc:sldMk cId="1832672330" sldId="2145706275"/>
        </pc:sldMkLst>
        <pc:spChg chg="mod">
          <ac:chgData name="Cecilia Möllerström" userId="e54d2874-afc5-4cef-8d60-a5c458eff374" providerId="ADAL" clId="{68CE91A0-9D0F-494C-8598-E37DE1B319AE}" dt="2026-08-30T12:10:11.392" v="25" actId="14100"/>
          <ac:spMkLst>
            <pc:docMk/>
            <pc:sldMk cId="1832672330" sldId="2145706275"/>
            <ac:spMk id="5" creationId="{222EA2C8-54C8-FF7B-31BF-26FE5C05A9E0}"/>
          </ac:spMkLst>
        </pc:spChg>
      </pc:sldChg>
      <pc:sldChg chg="modSp mod">
        <pc:chgData name="Cecilia Möllerström" userId="e54d2874-afc5-4cef-8d60-a5c458eff374" providerId="ADAL" clId="{68CE91A0-9D0F-494C-8598-E37DE1B319AE}" dt="2026-09-07T09:17:06.149" v="114" actId="790"/>
        <pc:sldMkLst>
          <pc:docMk/>
          <pc:sldMk cId="2620677137" sldId="2145706276"/>
        </pc:sldMkLst>
        <pc:spChg chg="mod">
          <ac:chgData name="Cecilia Möllerström" userId="e54d2874-afc5-4cef-8d60-a5c458eff374" providerId="ADAL" clId="{68CE91A0-9D0F-494C-8598-E37DE1B319AE}" dt="2026-09-07T09:17:06.149" v="114" actId="790"/>
          <ac:spMkLst>
            <pc:docMk/>
            <pc:sldMk cId="2620677137" sldId="2145706276"/>
            <ac:spMk id="18" creationId="{76D7330B-BAB1-76B8-E845-9E9B0BB25AE7}"/>
          </ac:spMkLst>
        </pc:spChg>
        <pc:spChg chg="mod">
          <ac:chgData name="Cecilia Möllerström" userId="e54d2874-afc5-4cef-8d60-a5c458eff374" providerId="ADAL" clId="{68CE91A0-9D0F-494C-8598-E37DE1B319AE}" dt="2026-08-30T12:11:17.879" v="27" actId="113"/>
          <ac:spMkLst>
            <pc:docMk/>
            <pc:sldMk cId="2620677137" sldId="2145706276"/>
            <ac:spMk id="48" creationId="{22191D84-0F9D-2F62-3764-1D652F6378AA}"/>
          </ac:spMkLst>
        </pc:spChg>
        <pc:spChg chg="mod">
          <ac:chgData name="Cecilia Möllerström" userId="e54d2874-afc5-4cef-8d60-a5c458eff374" providerId="ADAL" clId="{68CE91A0-9D0F-494C-8598-E37DE1B319AE}" dt="2026-09-07T09:16:45.633" v="113" actId="790"/>
          <ac:spMkLst>
            <pc:docMk/>
            <pc:sldMk cId="2620677137" sldId="2145706276"/>
            <ac:spMk id="55" creationId="{57527A92-BAEF-3E38-0195-0434390EBE5E}"/>
          </ac:spMkLst>
        </pc:spChg>
        <pc:graphicFrameChg chg="mod">
          <ac:chgData name="Cecilia Möllerström" userId="e54d2874-afc5-4cef-8d60-a5c458eff374" providerId="ADAL" clId="{68CE91A0-9D0F-494C-8598-E37DE1B319AE}" dt="2026-09-01T13:56:59.136" v="56" actId="113"/>
          <ac:graphicFrameMkLst>
            <pc:docMk/>
            <pc:sldMk cId="2620677137" sldId="2145706276"/>
            <ac:graphicFrameMk id="52" creationId="{C45FCDAC-BAE9-9FBA-66F8-D29CCF1A9A20}"/>
          </ac:graphicFrameMkLst>
        </pc:graphicFrameChg>
      </pc:sldChg>
      <pc:sldChg chg="del">
        <pc:chgData name="Cecilia Möllerström" userId="e54d2874-afc5-4cef-8d60-a5c458eff374" providerId="ADAL" clId="{68CE91A0-9D0F-494C-8598-E37DE1B319AE}" dt="2026-09-07T09:15:11.731" v="112" actId="47"/>
        <pc:sldMkLst>
          <pc:docMk/>
          <pc:sldMk cId="3015651299" sldId="2145706295"/>
        </pc:sldMkLst>
      </pc:sldChg>
      <pc:sldChg chg="del">
        <pc:chgData name="Cecilia Möllerström" userId="e54d2874-afc5-4cef-8d60-a5c458eff374" providerId="ADAL" clId="{68CE91A0-9D0F-494C-8598-E37DE1B319AE}" dt="2026-09-07T09:15:11.731" v="112" actId="47"/>
        <pc:sldMkLst>
          <pc:docMk/>
          <pc:sldMk cId="1304852132" sldId="2145706297"/>
        </pc:sldMkLst>
      </pc:sldChg>
      <pc:sldChg chg="del ord">
        <pc:chgData name="Cecilia Möllerström" userId="e54d2874-afc5-4cef-8d60-a5c458eff374" providerId="ADAL" clId="{68CE91A0-9D0F-494C-8598-E37DE1B319AE}" dt="2026-09-07T09:15:11.731" v="112" actId="47"/>
        <pc:sldMkLst>
          <pc:docMk/>
          <pc:sldMk cId="3388122001" sldId="2145706299"/>
        </pc:sldMkLst>
      </pc:sldChg>
      <pc:sldChg chg="del">
        <pc:chgData name="Cecilia Möllerström" userId="e54d2874-afc5-4cef-8d60-a5c458eff374" providerId="ADAL" clId="{68CE91A0-9D0F-494C-8598-E37DE1B319AE}" dt="2026-09-07T09:15:11.731" v="112" actId="47"/>
        <pc:sldMkLst>
          <pc:docMk/>
          <pc:sldMk cId="3948790735" sldId="2145706301"/>
        </pc:sldMkLst>
      </pc:sldChg>
      <pc:sldChg chg="del">
        <pc:chgData name="Cecilia Möllerström" userId="e54d2874-afc5-4cef-8d60-a5c458eff374" providerId="ADAL" clId="{68CE91A0-9D0F-494C-8598-E37DE1B319AE}" dt="2026-09-07T09:15:11.731" v="112" actId="47"/>
        <pc:sldMkLst>
          <pc:docMk/>
          <pc:sldMk cId="743712909" sldId="2145706302"/>
        </pc:sldMkLst>
      </pc:sldChg>
      <pc:sldChg chg="del">
        <pc:chgData name="Cecilia Möllerström" userId="e54d2874-afc5-4cef-8d60-a5c458eff374" providerId="ADAL" clId="{68CE91A0-9D0F-494C-8598-E37DE1B319AE}" dt="2026-09-07T09:15:11.731" v="112" actId="47"/>
        <pc:sldMkLst>
          <pc:docMk/>
          <pc:sldMk cId="3388305739" sldId="2145706303"/>
        </pc:sldMkLst>
      </pc:sldChg>
      <pc:sldChg chg="del">
        <pc:chgData name="Cecilia Möllerström" userId="e54d2874-afc5-4cef-8d60-a5c458eff374" providerId="ADAL" clId="{68CE91A0-9D0F-494C-8598-E37DE1B319AE}" dt="2026-09-07T09:15:11.731" v="112" actId="47"/>
        <pc:sldMkLst>
          <pc:docMk/>
          <pc:sldMk cId="1854863003" sldId="2145706304"/>
        </pc:sldMkLst>
      </pc:sldChg>
      <pc:sldChg chg="del">
        <pc:chgData name="Cecilia Möllerström" userId="e54d2874-afc5-4cef-8d60-a5c458eff374" providerId="ADAL" clId="{68CE91A0-9D0F-494C-8598-E37DE1B319AE}" dt="2026-09-07T09:15:11.731" v="112" actId="47"/>
        <pc:sldMkLst>
          <pc:docMk/>
          <pc:sldMk cId="1564162470" sldId="2145706305"/>
        </pc:sldMkLst>
      </pc:sldChg>
      <pc:sldChg chg="del ord">
        <pc:chgData name="Cecilia Möllerström" userId="e54d2874-afc5-4cef-8d60-a5c458eff374" providerId="ADAL" clId="{68CE91A0-9D0F-494C-8598-E37DE1B319AE}" dt="2026-09-07T09:15:11.731" v="112" actId="47"/>
        <pc:sldMkLst>
          <pc:docMk/>
          <pc:sldMk cId="3251487046" sldId="2145706312"/>
        </pc:sldMkLst>
      </pc:sldChg>
      <pc:sldChg chg="del ord">
        <pc:chgData name="Cecilia Möllerström" userId="e54d2874-afc5-4cef-8d60-a5c458eff374" providerId="ADAL" clId="{68CE91A0-9D0F-494C-8598-E37DE1B319AE}" dt="2026-09-07T09:15:11.731" v="112" actId="47"/>
        <pc:sldMkLst>
          <pc:docMk/>
          <pc:sldMk cId="3708210408" sldId="2145706315"/>
        </pc:sldMkLst>
      </pc:sldChg>
      <pc:sldChg chg="del ord">
        <pc:chgData name="Cecilia Möllerström" userId="e54d2874-afc5-4cef-8d60-a5c458eff374" providerId="ADAL" clId="{68CE91A0-9D0F-494C-8598-E37DE1B319AE}" dt="2026-09-07T09:15:11.731" v="112" actId="47"/>
        <pc:sldMkLst>
          <pc:docMk/>
          <pc:sldMk cId="2573051093" sldId="2145706316"/>
        </pc:sldMkLst>
      </pc:sldChg>
      <pc:sldChg chg="del ord">
        <pc:chgData name="Cecilia Möllerström" userId="e54d2874-afc5-4cef-8d60-a5c458eff374" providerId="ADAL" clId="{68CE91A0-9D0F-494C-8598-E37DE1B319AE}" dt="2026-09-07T09:15:11.731" v="112" actId="47"/>
        <pc:sldMkLst>
          <pc:docMk/>
          <pc:sldMk cId="866986671" sldId="2145706317"/>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Series 1</c:v>
                </c:pt>
              </c:strCache>
            </c:strRef>
          </c:tx>
          <c:spPr>
            <a:ln w="38100">
              <a:solidFill>
                <a:schemeClr val="bg1"/>
              </a:solidFill>
            </a:ln>
          </c:spPr>
          <c:dPt>
            <c:idx val="0"/>
            <c:bubble3D val="0"/>
            <c:spPr>
              <a:solidFill>
                <a:schemeClr val="accent2"/>
              </a:solidFill>
              <a:ln w="38100">
                <a:solidFill>
                  <a:schemeClr val="bg1"/>
                </a:solidFill>
              </a:ln>
              <a:effectLst/>
            </c:spPr>
            <c:extLst>
              <c:ext xmlns:c16="http://schemas.microsoft.com/office/drawing/2014/chart" uri="{C3380CC4-5D6E-409C-BE32-E72D297353CC}">
                <c16:uniqueId val="{00000001-48D5-B247-9AF9-5B8AFC1A5F9B}"/>
              </c:ext>
            </c:extLst>
          </c:dPt>
          <c:dPt>
            <c:idx val="1"/>
            <c:bubble3D val="0"/>
            <c:spPr>
              <a:solidFill>
                <a:schemeClr val="tx2"/>
              </a:solidFill>
              <a:ln w="38100">
                <a:solidFill>
                  <a:schemeClr val="bg1"/>
                </a:solidFill>
              </a:ln>
              <a:effectLst/>
            </c:spPr>
            <c:extLst>
              <c:ext xmlns:c16="http://schemas.microsoft.com/office/drawing/2014/chart" uri="{C3380CC4-5D6E-409C-BE32-E72D297353CC}">
                <c16:uniqueId val="{00000003-48D5-B247-9AF9-5B8AFC1A5F9B}"/>
              </c:ext>
            </c:extLst>
          </c:dPt>
          <c:dPt>
            <c:idx val="2"/>
            <c:bubble3D val="0"/>
            <c:spPr>
              <a:solidFill>
                <a:schemeClr val="accent5"/>
              </a:solidFill>
              <a:ln w="38100">
                <a:solidFill>
                  <a:schemeClr val="bg1"/>
                </a:solidFill>
              </a:ln>
              <a:effectLst/>
            </c:spPr>
            <c:extLst>
              <c:ext xmlns:c16="http://schemas.microsoft.com/office/drawing/2014/chart" uri="{C3380CC4-5D6E-409C-BE32-E72D297353CC}">
                <c16:uniqueId val="{00000005-48D5-B247-9AF9-5B8AFC1A5F9B}"/>
              </c:ext>
            </c:extLst>
          </c:dPt>
          <c:dPt>
            <c:idx val="3"/>
            <c:bubble3D val="0"/>
            <c:spPr>
              <a:solidFill>
                <a:schemeClr val="accent1"/>
              </a:solidFill>
              <a:ln w="38100">
                <a:solidFill>
                  <a:schemeClr val="bg1"/>
                </a:solidFill>
              </a:ln>
              <a:effectLst/>
            </c:spPr>
            <c:extLst>
              <c:ext xmlns:c16="http://schemas.microsoft.com/office/drawing/2014/chart" uri="{C3380CC4-5D6E-409C-BE32-E72D297353CC}">
                <c16:uniqueId val="{00000007-48D5-B247-9AF9-5B8AFC1A5F9B}"/>
              </c:ext>
            </c:extLst>
          </c:dPt>
          <c:cat>
            <c:strRef>
              <c:f>Sheet1!$A$2:$A$5</c:f>
              <c:strCache>
                <c:ptCount val="4"/>
                <c:pt idx="0">
                  <c:v>No Change</c:v>
                </c:pt>
                <c:pt idx="1">
                  <c:v>Unsure</c:v>
                </c:pt>
                <c:pt idx="2">
                  <c:v>Increase</c:v>
                </c:pt>
                <c:pt idx="3">
                  <c:v>Decrease</c:v>
                </c:pt>
              </c:strCache>
            </c:strRef>
          </c:cat>
          <c:val>
            <c:numRef>
              <c:f>Sheet1!$B$2:$B$5</c:f>
              <c:numCache>
                <c:formatCode>General</c:formatCode>
                <c:ptCount val="4"/>
                <c:pt idx="0">
                  <c:v>41</c:v>
                </c:pt>
                <c:pt idx="1">
                  <c:v>2</c:v>
                </c:pt>
                <c:pt idx="2">
                  <c:v>43</c:v>
                </c:pt>
                <c:pt idx="3">
                  <c:v>14</c:v>
                </c:pt>
              </c:numCache>
            </c:numRef>
          </c:val>
          <c:extLst>
            <c:ext xmlns:c16="http://schemas.microsoft.com/office/drawing/2014/chart" uri="{C3380CC4-5D6E-409C-BE32-E72D297353CC}">
              <c16:uniqueId val="{00000008-48D5-B247-9AF9-5B8AFC1A5F9B}"/>
            </c:ext>
          </c:extLst>
        </c:ser>
        <c:dLbls>
          <c:showLegendKey val="0"/>
          <c:showVal val="0"/>
          <c:showCatName val="0"/>
          <c:showSerName val="0"/>
          <c:showPercent val="0"/>
          <c:showBubbleSize val="0"/>
          <c:showLeaderLines val="1"/>
        </c:dLbls>
        <c:firstSliceAng val="328"/>
        <c:holeSize val="65"/>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cap="flat">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237204724409451E-2"/>
          <c:y val="1.5668060059789612E-2"/>
          <c:w val="0.94773581655923533"/>
          <c:h val="0.87809031261747583"/>
        </c:manualLayout>
      </c:layout>
      <c:lineChart>
        <c:grouping val="standard"/>
        <c:varyColors val="0"/>
        <c:ser>
          <c:idx val="0"/>
          <c:order val="0"/>
          <c:tx>
            <c:strRef>
              <c:f>Sheet1!$B$1</c:f>
              <c:strCache>
                <c:ptCount val="1"/>
                <c:pt idx="0">
                  <c:v>Series 1</c:v>
                </c:pt>
              </c:strCache>
            </c:strRef>
          </c:tx>
          <c:spPr>
            <a:ln w="31750" cap="sq">
              <a:solidFill>
                <a:srgbClr val="A6EB8C">
                  <a:alpha val="50000"/>
                </a:srgbClr>
              </a:solidFill>
              <a:round/>
              <a:headEnd type="none" w="sm" len="sm"/>
              <a:tailEnd w="lg" len="lg"/>
            </a:ln>
            <a:effectLst/>
          </c:spPr>
          <c:marker>
            <c:symbol val="circle"/>
            <c:size val="15"/>
            <c:spPr>
              <a:solidFill>
                <a:schemeClr val="accent2"/>
              </a:solidFill>
              <a:ln w="95250">
                <a:noFill/>
                <a:headEnd type="oval" w="lg" len="lg"/>
                <a:tailEnd type="oval" w="lg" len="lg"/>
              </a:ln>
              <a:effectLst/>
            </c:spPr>
          </c:marker>
          <c:cat>
            <c:numRef>
              <c:f>Sheet1!$A$2:$A$29</c:f>
              <c:numCache>
                <c:formatCode>General</c:formatCode>
                <c:ptCount val="28"/>
                <c:pt idx="0">
                  <c:v>2020</c:v>
                </c:pt>
                <c:pt idx="1">
                  <c:v>2020</c:v>
                </c:pt>
                <c:pt idx="2">
                  <c:v>2020</c:v>
                </c:pt>
                <c:pt idx="3">
                  <c:v>2020</c:v>
                </c:pt>
                <c:pt idx="4">
                  <c:v>2021</c:v>
                </c:pt>
                <c:pt idx="5">
                  <c:v>2021</c:v>
                </c:pt>
                <c:pt idx="6">
                  <c:v>2021</c:v>
                </c:pt>
                <c:pt idx="7">
                  <c:v>2021</c:v>
                </c:pt>
                <c:pt idx="8">
                  <c:v>2022</c:v>
                </c:pt>
                <c:pt idx="9">
                  <c:v>2022</c:v>
                </c:pt>
                <c:pt idx="10">
                  <c:v>2022</c:v>
                </c:pt>
                <c:pt idx="11">
                  <c:v>2022</c:v>
                </c:pt>
                <c:pt idx="12">
                  <c:v>2023</c:v>
                </c:pt>
                <c:pt idx="13">
                  <c:v>2023</c:v>
                </c:pt>
                <c:pt idx="14">
                  <c:v>2023</c:v>
                </c:pt>
                <c:pt idx="15">
                  <c:v>2023</c:v>
                </c:pt>
                <c:pt idx="16">
                  <c:v>2024</c:v>
                </c:pt>
                <c:pt idx="17">
                  <c:v>2024</c:v>
                </c:pt>
                <c:pt idx="18">
                  <c:v>2024</c:v>
                </c:pt>
                <c:pt idx="19">
                  <c:v>2024</c:v>
                </c:pt>
                <c:pt idx="20">
                  <c:v>2025</c:v>
                </c:pt>
                <c:pt idx="21">
                  <c:v>2025</c:v>
                </c:pt>
                <c:pt idx="22">
                  <c:v>2025</c:v>
                </c:pt>
                <c:pt idx="23">
                  <c:v>2025</c:v>
                </c:pt>
                <c:pt idx="24">
                  <c:v>2026</c:v>
                </c:pt>
                <c:pt idx="25">
                  <c:v>2026</c:v>
                </c:pt>
                <c:pt idx="26">
                  <c:v>2026</c:v>
                </c:pt>
                <c:pt idx="27">
                  <c:v>2026</c:v>
                </c:pt>
              </c:numCache>
            </c:numRef>
          </c:cat>
          <c:val>
            <c:numRef>
              <c:f>Sheet1!$B$2:$B$29</c:f>
              <c:numCache>
                <c:formatCode>0%</c:formatCode>
                <c:ptCount val="28"/>
                <c:pt idx="0">
                  <c:v>7.0000000000000007E-2</c:v>
                </c:pt>
                <c:pt idx="1">
                  <c:v>0.1</c:v>
                </c:pt>
                <c:pt idx="2">
                  <c:v>-7.0000000000000007E-2</c:v>
                </c:pt>
                <c:pt idx="3">
                  <c:v>-0.02</c:v>
                </c:pt>
                <c:pt idx="4">
                  <c:v>0.03</c:v>
                </c:pt>
                <c:pt idx="5">
                  <c:v>0.08</c:v>
                </c:pt>
                <c:pt idx="6">
                  <c:v>0.17</c:v>
                </c:pt>
                <c:pt idx="7">
                  <c:v>0.22</c:v>
                </c:pt>
                <c:pt idx="8">
                  <c:v>0.32</c:v>
                </c:pt>
                <c:pt idx="9">
                  <c:v>0.4</c:v>
                </c:pt>
                <c:pt idx="10">
                  <c:v>0.28000000000000003</c:v>
                </c:pt>
                <c:pt idx="11">
                  <c:v>0.31</c:v>
                </c:pt>
                <c:pt idx="12">
                  <c:v>0.22</c:v>
                </c:pt>
                <c:pt idx="13">
                  <c:v>0.11</c:v>
                </c:pt>
                <c:pt idx="14">
                  <c:v>0.19</c:v>
                </c:pt>
                <c:pt idx="15">
                  <c:v>0.27</c:v>
                </c:pt>
                <c:pt idx="16">
                  <c:v>0.21</c:v>
                </c:pt>
                <c:pt idx="17">
                  <c:v>0.13</c:v>
                </c:pt>
                <c:pt idx="18">
                  <c:v>0.13</c:v>
                </c:pt>
                <c:pt idx="19">
                  <c:v>0.14000000000000001</c:v>
                </c:pt>
                <c:pt idx="20">
                  <c:v>0.17</c:v>
                </c:pt>
                <c:pt idx="21">
                  <c:v>0.19</c:v>
                </c:pt>
                <c:pt idx="22">
                  <c:v>0.25</c:v>
                </c:pt>
                <c:pt idx="23">
                  <c:v>0.26</c:v>
                </c:pt>
                <c:pt idx="24">
                  <c:v>0.3</c:v>
                </c:pt>
                <c:pt idx="25">
                  <c:v>0.39</c:v>
                </c:pt>
                <c:pt idx="26">
                  <c:v>0.35</c:v>
                </c:pt>
                <c:pt idx="27">
                  <c:v>0.39</c:v>
                </c:pt>
              </c:numCache>
            </c:numRef>
          </c:val>
          <c:smooth val="0"/>
          <c:extLst>
            <c:ext xmlns:c16="http://schemas.microsoft.com/office/drawing/2014/chart" uri="{C3380CC4-5D6E-409C-BE32-E72D297353CC}">
              <c16:uniqueId val="{00000000-F3F4-D547-949C-639309E4539A}"/>
            </c:ext>
          </c:extLst>
        </c:ser>
        <c:dLbls>
          <c:showLegendKey val="0"/>
          <c:showVal val="0"/>
          <c:showCatName val="0"/>
          <c:showSerName val="0"/>
          <c:showPercent val="0"/>
          <c:showBubbleSize val="0"/>
        </c:dLbls>
        <c:marker val="1"/>
        <c:smooth val="0"/>
        <c:axId val="1173024784"/>
        <c:axId val="1355649712"/>
      </c:lineChart>
      <c:catAx>
        <c:axId val="1173024784"/>
        <c:scaling>
          <c:orientation val="minMax"/>
        </c:scaling>
        <c:delete val="1"/>
        <c:axPos val="b"/>
        <c:numFmt formatCode="General" sourceLinked="1"/>
        <c:majorTickMark val="none"/>
        <c:minorTickMark val="none"/>
        <c:tickLblPos val="nextTo"/>
        <c:crossAx val="1355649712"/>
        <c:crosses val="autoZero"/>
        <c:auto val="1"/>
        <c:lblAlgn val="ctr"/>
        <c:lblOffset val="100"/>
        <c:noMultiLvlLbl val="0"/>
      </c:catAx>
      <c:valAx>
        <c:axId val="1355649712"/>
        <c:scaling>
          <c:orientation val="minMax"/>
        </c:scaling>
        <c:delete val="0"/>
        <c:axPos val="l"/>
        <c:majorGridlines>
          <c:spPr>
            <a:ln w="12700" cap="flat" cmpd="sng" algn="ctr">
              <a:gradFill>
                <a:gsLst>
                  <a:gs pos="98000">
                    <a:schemeClr val="tx2">
                      <a:alpha val="10000"/>
                    </a:schemeClr>
                  </a:gs>
                  <a:gs pos="100000">
                    <a:schemeClr val="tx2">
                      <a:alpha val="0"/>
                    </a:schemeClr>
                  </a:gs>
                </a:gsLst>
                <a:lin ang="0" scaled="0"/>
              </a:gra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n-US"/>
          </a:p>
        </c:txPr>
        <c:crossAx val="11730247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0.97418307988612685"/>
          <c:h val="1"/>
        </c:manualLayout>
      </c:layout>
      <c:barChart>
        <c:barDir val="bar"/>
        <c:grouping val="clustered"/>
        <c:varyColors val="0"/>
        <c:ser>
          <c:idx val="0"/>
          <c:order val="0"/>
          <c:tx>
            <c:strRef>
              <c:f>Sheet1!$B$1</c:f>
              <c:strCache>
                <c:ptCount val="1"/>
                <c:pt idx="0">
                  <c:v>Percentage</c:v>
                </c:pt>
              </c:strCache>
            </c:strRef>
          </c:tx>
          <c:spPr>
            <a:solidFill>
              <a:srgbClr val="A6EB8C">
                <a:alpha val="50000"/>
              </a:srgbClr>
            </a:solidFill>
            <a:ln>
              <a:noFill/>
            </a:ln>
            <a:effectLst/>
          </c:spPr>
          <c:invertIfNegative val="0"/>
          <c:dPt>
            <c:idx val="0"/>
            <c:invertIfNegative val="0"/>
            <c:bubble3D val="0"/>
            <c:extLst>
              <c:ext xmlns:c16="http://schemas.microsoft.com/office/drawing/2014/chart" uri="{C3380CC4-5D6E-409C-BE32-E72D297353CC}">
                <c16:uniqueId val="{00000009-8E1B-45BA-A301-85DAB3EF7DE9}"/>
              </c:ext>
            </c:extLst>
          </c:dPt>
          <c:dPt>
            <c:idx val="1"/>
            <c:invertIfNegative val="0"/>
            <c:bubble3D val="0"/>
            <c:extLst>
              <c:ext xmlns:c16="http://schemas.microsoft.com/office/drawing/2014/chart" uri="{C3380CC4-5D6E-409C-BE32-E72D297353CC}">
                <c16:uniqueId val="{00000001-8E1B-45BA-A301-85DAB3EF7DE9}"/>
              </c:ext>
            </c:extLst>
          </c:dPt>
          <c:dPt>
            <c:idx val="2"/>
            <c:invertIfNegative val="0"/>
            <c:bubble3D val="0"/>
            <c:extLst>
              <c:ext xmlns:c16="http://schemas.microsoft.com/office/drawing/2014/chart" uri="{C3380CC4-5D6E-409C-BE32-E72D297353CC}">
                <c16:uniqueId val="{0000000D-8E1B-45BA-A301-85DAB3EF7DE9}"/>
              </c:ext>
            </c:extLst>
          </c:dPt>
          <c:dPt>
            <c:idx val="3"/>
            <c:invertIfNegative val="0"/>
            <c:bubble3D val="0"/>
            <c:extLst>
              <c:ext xmlns:c16="http://schemas.microsoft.com/office/drawing/2014/chart" uri="{C3380CC4-5D6E-409C-BE32-E72D297353CC}">
                <c16:uniqueId val="{00000011-8E1B-45BA-A301-85DAB3EF7DE9}"/>
              </c:ext>
            </c:extLst>
          </c:dPt>
          <c:dPt>
            <c:idx val="4"/>
            <c:invertIfNegative val="0"/>
            <c:bubble3D val="0"/>
            <c:extLst>
              <c:ext xmlns:c16="http://schemas.microsoft.com/office/drawing/2014/chart" uri="{C3380CC4-5D6E-409C-BE32-E72D297353CC}">
                <c16:uniqueId val="{00000007-8E1B-45BA-A301-85DAB3EF7DE9}"/>
              </c:ext>
            </c:extLst>
          </c:dPt>
          <c:dPt>
            <c:idx val="5"/>
            <c:invertIfNegative val="0"/>
            <c:bubble3D val="0"/>
            <c:extLst>
              <c:ext xmlns:c16="http://schemas.microsoft.com/office/drawing/2014/chart" uri="{C3380CC4-5D6E-409C-BE32-E72D297353CC}">
                <c16:uniqueId val="{0000000B-8E1B-45BA-A301-85DAB3EF7DE9}"/>
              </c:ext>
            </c:extLst>
          </c:dPt>
          <c:dPt>
            <c:idx val="6"/>
            <c:invertIfNegative val="0"/>
            <c:bubble3D val="0"/>
            <c:extLst>
              <c:ext xmlns:c16="http://schemas.microsoft.com/office/drawing/2014/chart" uri="{C3380CC4-5D6E-409C-BE32-E72D297353CC}">
                <c16:uniqueId val="{00000003-8E1B-45BA-A301-85DAB3EF7DE9}"/>
              </c:ext>
            </c:extLst>
          </c:dPt>
          <c:dPt>
            <c:idx val="7"/>
            <c:invertIfNegative val="0"/>
            <c:bubble3D val="0"/>
            <c:extLst>
              <c:ext xmlns:c16="http://schemas.microsoft.com/office/drawing/2014/chart" uri="{C3380CC4-5D6E-409C-BE32-E72D297353CC}">
                <c16:uniqueId val="{00000005-8E1B-45BA-A301-85DAB3EF7DE9}"/>
              </c:ext>
            </c:extLst>
          </c:dPt>
          <c:dPt>
            <c:idx val="8"/>
            <c:invertIfNegative val="0"/>
            <c:bubble3D val="0"/>
            <c:spPr>
              <a:gradFill>
                <a:gsLst>
                  <a:gs pos="0">
                    <a:srgbClr val="669E66"/>
                  </a:gs>
                  <a:gs pos="57000">
                    <a:srgbClr val="3893CD"/>
                  </a:gs>
                  <a:gs pos="100000">
                    <a:srgbClr val="386097"/>
                  </a:gs>
                </a:gsLst>
                <a:lin ang="0" scaled="0"/>
              </a:gradFill>
              <a:ln>
                <a:noFill/>
              </a:ln>
              <a:effectLst/>
            </c:spPr>
            <c:extLst>
              <c:ext xmlns:c16="http://schemas.microsoft.com/office/drawing/2014/chart" uri="{C3380CC4-5D6E-409C-BE32-E72D297353CC}">
                <c16:uniqueId val="{0000000F-8E1B-45BA-A301-85DAB3EF7DE9}"/>
              </c:ext>
            </c:extLst>
          </c:dPt>
          <c:dLbls>
            <c:dLbl>
              <c:idx val="0"/>
              <c:tx>
                <c:rich>
                  <a:bodyPr rot="0" spcFirstLastPara="1" vertOverflow="ellipsis" vert="horz" wrap="square" lIns="38100" tIns="19050" rIns="38100" bIns="19050" anchor="ctr" anchorCtr="1">
                    <a:spAutoFit/>
                  </a:bodyPr>
                  <a:lstStyle/>
                  <a:p>
                    <a:pPr>
                      <a:defRPr sz="1900" b="0" i="0" u="none" strike="noStrike" kern="1200" baseline="0">
                        <a:solidFill>
                          <a:schemeClr val="accent2"/>
                        </a:solidFill>
                        <a:latin typeface="Arial" panose="020B0604020202020204" pitchFamily="34" charset="0"/>
                        <a:ea typeface="+mn-ea"/>
                        <a:cs typeface="Arial" panose="020B0604020202020204" pitchFamily="34" charset="0"/>
                      </a:defRPr>
                    </a:pPr>
                    <a:r>
                      <a:rPr lang="en-US">
                        <a:solidFill>
                          <a:srgbClr val="5C7D70"/>
                        </a:solidFill>
                      </a:rPr>
                      <a:t>31%</a:t>
                    </a:r>
                    <a:endParaRPr lang="en-US"/>
                  </a:p>
                </c:rich>
              </c:tx>
              <c:spPr>
                <a:noFill/>
                <a:ln>
                  <a:noFill/>
                </a:ln>
                <a:effectLst/>
              </c:spPr>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8E1B-45BA-A301-85DAB3EF7DE9}"/>
                </c:ext>
              </c:extLst>
            </c:dLbl>
            <c:dLbl>
              <c:idx val="1"/>
              <c:tx>
                <c:rich>
                  <a:bodyPr rot="0" spcFirstLastPara="1" vertOverflow="ellipsis" vert="horz" wrap="square" lIns="38100" tIns="19050" rIns="38100" bIns="19050" anchor="ctr" anchorCtr="1">
                    <a:spAutoFit/>
                  </a:bodyPr>
                  <a:lstStyle/>
                  <a:p>
                    <a:pPr>
                      <a:defRPr sz="3000" b="0" i="0" u="none" strike="noStrike" kern="1200" baseline="0">
                        <a:solidFill>
                          <a:srgbClr val="5C7D70"/>
                        </a:solidFill>
                        <a:latin typeface="Arial" panose="020B0604020202020204" pitchFamily="34" charset="0"/>
                        <a:ea typeface="+mn-ea"/>
                        <a:cs typeface="Arial" panose="020B0604020202020204" pitchFamily="34" charset="0"/>
                      </a:defRPr>
                    </a:pPr>
                    <a:r>
                      <a:rPr lang="en-US" sz="1900">
                        <a:solidFill>
                          <a:srgbClr val="5C7D70"/>
                        </a:solidFill>
                      </a:rPr>
                      <a:t>38%</a:t>
                    </a:r>
                  </a:p>
                </c:rich>
              </c:tx>
              <c:spPr>
                <a:noFill/>
                <a:ln>
                  <a:noFill/>
                </a:ln>
                <a:effectLst/>
              </c:spPr>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8E1B-45BA-A301-85DAB3EF7DE9}"/>
                </c:ext>
              </c:extLst>
            </c:dLbl>
            <c:dLbl>
              <c:idx val="2"/>
              <c:tx>
                <c:rich>
                  <a:bodyPr/>
                  <a:lstStyle/>
                  <a:p>
                    <a:r>
                      <a:rPr lang="en-US"/>
                      <a:t>38%</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8E1B-45BA-A301-85DAB3EF7DE9}"/>
                </c:ext>
              </c:extLst>
            </c:dLbl>
            <c:dLbl>
              <c:idx val="3"/>
              <c:layout>
                <c:manualLayout>
                  <c:x val="2.4323520506212164E-2"/>
                  <c:y val="-8.647698843183391E-17"/>
                </c:manualLayout>
              </c:layout>
              <c:tx>
                <c:rich>
                  <a:bodyPr rot="0" spcFirstLastPara="1" vertOverflow="ellipsis" vert="horz" wrap="square" lIns="38100" tIns="19050" rIns="38100" bIns="19050" anchor="ctr" anchorCtr="1">
                    <a:noAutofit/>
                  </a:bodyPr>
                  <a:lstStyle/>
                  <a:p>
                    <a:pPr>
                      <a:defRPr sz="1900" b="1" i="0" u="none" strike="noStrike" kern="1200" baseline="0">
                        <a:solidFill>
                          <a:schemeClr val="bg1"/>
                        </a:solidFill>
                        <a:latin typeface="Arial" panose="020B0604020202020204" pitchFamily="34" charset="0"/>
                        <a:ea typeface="+mn-ea"/>
                        <a:cs typeface="Arial" panose="020B0604020202020204" pitchFamily="34" charset="0"/>
                      </a:defRPr>
                    </a:pPr>
                    <a:r>
                      <a:rPr lang="en-US" sz="1900" b="1" dirty="0">
                        <a:solidFill>
                          <a:schemeClr val="tx2"/>
                        </a:solidFill>
                      </a:rPr>
                      <a:t>41%</a:t>
                    </a:r>
                    <a:endParaRPr lang="en-US" dirty="0">
                      <a:solidFill>
                        <a:schemeClr val="tx2"/>
                      </a:solidFill>
                    </a:endParaRPr>
                  </a:p>
                </c:rich>
              </c:tx>
              <c:spPr>
                <a:noFill/>
                <a:ln>
                  <a:noFill/>
                </a:ln>
                <a:effectLst/>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showDataLabelsRange val="0"/>
                </c:ext>
                <c:ext xmlns:c16="http://schemas.microsoft.com/office/drawing/2014/chart" uri="{C3380CC4-5D6E-409C-BE32-E72D297353CC}">
                  <c16:uniqueId val="{00000011-8E1B-45BA-A301-85DAB3EF7DE9}"/>
                </c:ext>
              </c:extLst>
            </c:dLbl>
            <c:dLbl>
              <c:idx val="4"/>
              <c:tx>
                <c:rich>
                  <a:bodyPr/>
                  <a:lstStyle/>
                  <a:p>
                    <a:r>
                      <a:rPr lang="en-US"/>
                      <a:t>44%</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8E1B-45BA-A301-85DAB3EF7DE9}"/>
                </c:ext>
              </c:extLst>
            </c:dLbl>
            <c:dLbl>
              <c:idx val="5"/>
              <c:tx>
                <c:rich>
                  <a:bodyPr/>
                  <a:lstStyle/>
                  <a:p>
                    <a:r>
                      <a:rPr lang="en-US">
                        <a:solidFill>
                          <a:srgbClr val="5C7D70"/>
                        </a:solidFill>
                      </a:rPr>
                      <a:t>45%</a:t>
                    </a:r>
                    <a:endParaRPr lang="en-US"/>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8E1B-45BA-A301-85DAB3EF7DE9}"/>
                </c:ext>
              </c:extLst>
            </c:dLbl>
            <c:dLbl>
              <c:idx val="6"/>
              <c:tx>
                <c:rich>
                  <a:bodyPr/>
                  <a:lstStyle/>
                  <a:p>
                    <a:r>
                      <a:rPr lang="en-US" b="0">
                        <a:solidFill>
                          <a:srgbClr val="5C7D70"/>
                        </a:solidFill>
                      </a:rPr>
                      <a:t>46%</a:t>
                    </a:r>
                    <a:endParaRPr lang="en-US"/>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8E1B-45BA-A301-85DAB3EF7DE9}"/>
                </c:ext>
              </c:extLst>
            </c:dLbl>
            <c:dLbl>
              <c:idx val="7"/>
              <c:tx>
                <c:rich>
                  <a:bodyPr/>
                  <a:lstStyle/>
                  <a:p>
                    <a:r>
                      <a:rPr lang="en-US"/>
                      <a:t>48%</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8E1B-45BA-A301-85DAB3EF7DE9}"/>
                </c:ext>
              </c:extLst>
            </c:dLbl>
            <c:dLbl>
              <c:idx val="8"/>
              <c:tx>
                <c:rich>
                  <a:bodyPr/>
                  <a:lstStyle/>
                  <a:p>
                    <a:r>
                      <a:rPr lang="en-US">
                        <a:solidFill>
                          <a:srgbClr val="5C7D70"/>
                        </a:solidFill>
                      </a:rPr>
                      <a:t>49%</a:t>
                    </a:r>
                    <a:endParaRPr lang="en-US"/>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8E1B-45BA-A301-85DAB3EF7DE9}"/>
                </c:ext>
              </c:extLst>
            </c:dLbl>
            <c:spPr>
              <a:noFill/>
              <a:ln>
                <a:noFill/>
              </a:ln>
              <a:effectLst/>
            </c:spPr>
            <c:txPr>
              <a:bodyPr rot="0" spcFirstLastPara="1" vertOverflow="ellipsis" vert="horz" wrap="square" lIns="38100" tIns="19050" rIns="38100" bIns="19050" anchor="ctr" anchorCtr="1">
                <a:spAutoFit/>
              </a:bodyPr>
              <a:lstStyle/>
              <a:p>
                <a:pPr>
                  <a:defRPr sz="1900" b="0" i="0" u="none" strike="noStrike" kern="1200" baseline="0">
                    <a:solidFill>
                      <a:srgbClr val="5C7D7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Tillverkning</c:v>
                </c:pt>
                <c:pt idx="1">
                  <c:v>Offentlig sektor, hälsa &amp; social sektor</c:v>
                </c:pt>
                <c:pt idx="2">
                  <c:v>Media &amp; kommunikation</c:v>
                </c:pt>
                <c:pt idx="3">
                  <c:v>Bygg &amp; fastighet</c:v>
                </c:pt>
                <c:pt idx="4">
                  <c:v>Tjänste- &amp; konsultbranscher</c:v>
                </c:pt>
                <c:pt idx="5">
                  <c:v>Handel &amp; logistik</c:v>
                </c:pt>
                <c:pt idx="6">
                  <c:v>Energi, råvaror &amp; gröna näringar</c:v>
                </c:pt>
                <c:pt idx="7">
                  <c:v>Besöksnäringen</c:v>
                </c:pt>
                <c:pt idx="8">
                  <c:v>Finans &amp; försäkring</c:v>
                </c:pt>
              </c:strCache>
            </c:strRef>
          </c:cat>
          <c:val>
            <c:numRef>
              <c:f>Sheet1!$B$2:$B$10</c:f>
              <c:numCache>
                <c:formatCode>0%</c:formatCode>
                <c:ptCount val="9"/>
                <c:pt idx="0">
                  <c:v>0.31</c:v>
                </c:pt>
                <c:pt idx="1">
                  <c:v>0.38</c:v>
                </c:pt>
                <c:pt idx="2">
                  <c:v>0.38</c:v>
                </c:pt>
                <c:pt idx="3">
                  <c:v>0.41</c:v>
                </c:pt>
                <c:pt idx="4">
                  <c:v>0.44</c:v>
                </c:pt>
                <c:pt idx="5">
                  <c:v>0.45</c:v>
                </c:pt>
                <c:pt idx="6">
                  <c:v>0.46</c:v>
                </c:pt>
                <c:pt idx="7">
                  <c:v>0.48</c:v>
                </c:pt>
                <c:pt idx="8">
                  <c:v>0.49</c:v>
                </c:pt>
              </c:numCache>
            </c:numRef>
          </c:val>
          <c:extLst>
            <c:ext xmlns:c16="http://schemas.microsoft.com/office/drawing/2014/chart" uri="{C3380CC4-5D6E-409C-BE32-E72D297353CC}">
              <c16:uniqueId val="{00000012-8E1B-45BA-A301-85DAB3EF7DE9}"/>
            </c:ext>
          </c:extLst>
        </c:ser>
        <c:dLbls>
          <c:showLegendKey val="0"/>
          <c:showVal val="0"/>
          <c:showCatName val="0"/>
          <c:showSerName val="0"/>
          <c:showPercent val="0"/>
          <c:showBubbleSize val="0"/>
        </c:dLbls>
        <c:gapWidth val="40"/>
        <c:axId val="584506656"/>
        <c:axId val="60494879"/>
      </c:barChart>
      <c:catAx>
        <c:axId val="584506656"/>
        <c:scaling>
          <c:orientation val="minMax"/>
        </c:scaling>
        <c:delete val="1"/>
        <c:axPos val="l"/>
        <c:numFmt formatCode="General" sourceLinked="1"/>
        <c:majorTickMark val="none"/>
        <c:minorTickMark val="none"/>
        <c:tickLblPos val="low"/>
        <c:crossAx val="60494879"/>
        <c:crosses val="autoZero"/>
        <c:auto val="1"/>
        <c:lblAlgn val="ctr"/>
        <c:lblOffset val="100"/>
        <c:tickLblSkip val="1"/>
        <c:noMultiLvlLbl val="0"/>
      </c:catAx>
      <c:valAx>
        <c:axId val="60494879"/>
        <c:scaling>
          <c:orientation val="minMax"/>
        </c:scaling>
        <c:delete val="1"/>
        <c:axPos val="b"/>
        <c:numFmt formatCode="0%" sourceLinked="1"/>
        <c:majorTickMark val="none"/>
        <c:minorTickMark val="none"/>
        <c:tickLblPos val="nextTo"/>
        <c:crossAx val="584506656"/>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3A08B8-415A-F46D-B763-D0B0C09B064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E28A6AD9-0051-4F74-E3AC-0B28D3802F3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65025F7-099B-8439-91A0-372B83CE8DC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E42A7AB-7432-EC46-83BB-D39BA940EE42}" type="slidenum">
              <a:rPr lang="en-US" smtClean="0"/>
              <a:t>‹#›</a:t>
            </a:fld>
            <a:endParaRPr lang="en-US"/>
          </a:p>
        </p:txBody>
      </p:sp>
      <p:sp>
        <p:nvSpPr>
          <p:cNvPr id="6" name="Date Placeholder 5">
            <a:extLst>
              <a:ext uri="{FF2B5EF4-FFF2-40B4-BE49-F238E27FC236}">
                <a16:creationId xmlns:a16="http://schemas.microsoft.com/office/drawing/2014/main" id="{9D351BC5-DB9D-427A-7173-E2BBC822070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94D081B-CE67-3946-AF9D-5645D06A55E5}" type="datetimeFigureOut">
              <a:rPr lang="en-US" smtClean="0"/>
              <a:t>9/7/2026</a:t>
            </a:fld>
            <a:endParaRPr lang="en-US"/>
          </a:p>
        </p:txBody>
      </p:sp>
    </p:spTree>
    <p:extLst>
      <p:ext uri="{BB962C8B-B14F-4D97-AF65-F5344CB8AC3E}">
        <p14:creationId xmlns:p14="http://schemas.microsoft.com/office/powerpoint/2010/main" val="29330835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1679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13064C-204A-E140-B3EF-08761E4C0E29}" type="slidenum">
              <a:rPr lang="en-GB" smtClean="0"/>
              <a:pPr/>
              <a:t>1</a:t>
            </a:fld>
            <a:endParaRPr lang="en-GB"/>
          </a:p>
        </p:txBody>
      </p:sp>
    </p:spTree>
    <p:extLst>
      <p:ext uri="{BB962C8B-B14F-4D97-AF65-F5344CB8AC3E}">
        <p14:creationId xmlns:p14="http://schemas.microsoft.com/office/powerpoint/2010/main" val="3697084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13064C-204A-E140-B3EF-08761E4C0E29}" type="slidenum">
              <a:rPr lang="en-GB" smtClean="0"/>
              <a:pPr/>
              <a:t>13</a:t>
            </a:fld>
            <a:endParaRPr lang="en-GB"/>
          </a:p>
        </p:txBody>
      </p:sp>
    </p:spTree>
    <p:extLst>
      <p:ext uri="{BB962C8B-B14F-4D97-AF65-F5344CB8AC3E}">
        <p14:creationId xmlns:p14="http://schemas.microsoft.com/office/powerpoint/2010/main" val="2598588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B82AE-ECD1-CAFC-87BC-316C184DBF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2EB58F-05AE-D279-38FA-BD2D2C564C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CD3C02-994A-058A-9E8B-7F621088EE0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AEB4A7B-BA19-D858-D647-78EC079E435A}"/>
              </a:ext>
            </a:extLst>
          </p:cNvPr>
          <p:cNvSpPr>
            <a:spLocks noGrp="1"/>
          </p:cNvSpPr>
          <p:nvPr>
            <p:ph type="sldNum" sz="quarter" idx="5"/>
          </p:nvPr>
        </p:nvSpPr>
        <p:spPr/>
        <p:txBody>
          <a:bodyPr/>
          <a:lstStyle/>
          <a:p>
            <a:fld id="{36A4776C-2BA3-2948-8BF0-FFEA535F4F46}" type="slidenum">
              <a:rPr lang="en-US" smtClean="0"/>
              <a:t>14</a:t>
            </a:fld>
            <a:endParaRPr lang="en-US"/>
          </a:p>
        </p:txBody>
      </p:sp>
    </p:spTree>
    <p:extLst>
      <p:ext uri="{BB962C8B-B14F-4D97-AF65-F5344CB8AC3E}">
        <p14:creationId xmlns:p14="http://schemas.microsoft.com/office/powerpoint/2010/main" val="3604284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13064C-204A-E140-B3EF-08761E4C0E29}" type="slidenum">
              <a:rPr lang="en-GB" smtClean="0"/>
              <a:pPr/>
              <a:t>2</a:t>
            </a:fld>
            <a:endParaRPr lang="en-GB"/>
          </a:p>
        </p:txBody>
      </p:sp>
    </p:spTree>
    <p:extLst>
      <p:ext uri="{BB962C8B-B14F-4D97-AF65-F5344CB8AC3E}">
        <p14:creationId xmlns:p14="http://schemas.microsoft.com/office/powerpoint/2010/main" val="3655539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13064C-204A-E140-B3EF-08761E4C0E29}" type="slidenum">
              <a:rPr lang="en-GB" smtClean="0"/>
              <a:pPr/>
              <a:t>3</a:t>
            </a:fld>
            <a:endParaRPr lang="en-GB"/>
          </a:p>
        </p:txBody>
      </p:sp>
    </p:spTree>
    <p:extLst>
      <p:ext uri="{BB962C8B-B14F-4D97-AF65-F5344CB8AC3E}">
        <p14:creationId xmlns:p14="http://schemas.microsoft.com/office/powerpoint/2010/main" val="2373893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7FC91-5C67-CFCC-F4BF-9660D7D05D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ED6E21-631E-1C9F-F7F2-38A21A624A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0EA38A-6FA8-5539-7A3E-2515BB712D5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4CAA9A6-7D07-D2BE-6EEA-E725A028A873}"/>
              </a:ext>
            </a:extLst>
          </p:cNvPr>
          <p:cNvSpPr>
            <a:spLocks noGrp="1"/>
          </p:cNvSpPr>
          <p:nvPr>
            <p:ph type="sldNum" sz="quarter" idx="5"/>
          </p:nvPr>
        </p:nvSpPr>
        <p:spPr/>
        <p:txBody>
          <a:bodyPr/>
          <a:lstStyle/>
          <a:p>
            <a:fld id="{B713064C-204A-E140-B3EF-08761E4C0E29}" type="slidenum">
              <a:rPr lang="en-GB" smtClean="0"/>
              <a:pPr/>
              <a:t>4</a:t>
            </a:fld>
            <a:endParaRPr lang="en-GB"/>
          </a:p>
        </p:txBody>
      </p:sp>
    </p:spTree>
    <p:extLst>
      <p:ext uri="{BB962C8B-B14F-4D97-AF65-F5344CB8AC3E}">
        <p14:creationId xmlns:p14="http://schemas.microsoft.com/office/powerpoint/2010/main" val="24270621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75C92-7748-2786-BDAF-BF42B29F0D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583B0D-0D6E-D933-F437-541C033A45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F76916-E007-3080-F522-CB8D4EAA4E8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2FA9154-FA35-E9DE-D01B-2A3DDDB7FA9F}"/>
              </a:ext>
            </a:extLst>
          </p:cNvPr>
          <p:cNvSpPr>
            <a:spLocks noGrp="1"/>
          </p:cNvSpPr>
          <p:nvPr>
            <p:ph type="sldNum" sz="quarter" idx="5"/>
          </p:nvPr>
        </p:nvSpPr>
        <p:spPr/>
        <p:txBody>
          <a:bodyPr/>
          <a:lstStyle/>
          <a:p>
            <a:fld id="{36A4776C-2BA3-2948-8BF0-FFEA535F4F46}" type="slidenum">
              <a:rPr lang="en-US" smtClean="0"/>
              <a:t>5</a:t>
            </a:fld>
            <a:endParaRPr lang="en-US"/>
          </a:p>
        </p:txBody>
      </p:sp>
    </p:spTree>
    <p:extLst>
      <p:ext uri="{BB962C8B-B14F-4D97-AF65-F5344CB8AC3E}">
        <p14:creationId xmlns:p14="http://schemas.microsoft.com/office/powerpoint/2010/main" val="2246717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C8CAC-C502-89EB-CF82-1FE99408CB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BB660A-B14F-18B9-32BA-CF80D16ACC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F92DBF-C9AA-9841-F223-6E74A8CE482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F90D783-55BA-82A1-4C29-B7A9B5314EE9}"/>
              </a:ext>
            </a:extLst>
          </p:cNvPr>
          <p:cNvSpPr>
            <a:spLocks noGrp="1"/>
          </p:cNvSpPr>
          <p:nvPr>
            <p:ph type="sldNum" sz="quarter" idx="5"/>
          </p:nvPr>
        </p:nvSpPr>
        <p:spPr/>
        <p:txBody>
          <a:bodyPr/>
          <a:lstStyle/>
          <a:p>
            <a:fld id="{36A4776C-2BA3-2948-8BF0-FFEA535F4F46}" type="slidenum">
              <a:rPr lang="en-US" smtClean="0"/>
              <a:t>6</a:t>
            </a:fld>
            <a:endParaRPr lang="en-US"/>
          </a:p>
        </p:txBody>
      </p:sp>
    </p:spTree>
    <p:extLst>
      <p:ext uri="{BB962C8B-B14F-4D97-AF65-F5344CB8AC3E}">
        <p14:creationId xmlns:p14="http://schemas.microsoft.com/office/powerpoint/2010/main" val="33779045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A4776C-2BA3-2948-8BF0-FFEA535F4F46}" type="slidenum">
              <a:rPr lang="en-US" smtClean="0"/>
              <a:t>7</a:t>
            </a:fld>
            <a:endParaRPr lang="en-US"/>
          </a:p>
        </p:txBody>
      </p:sp>
    </p:spTree>
    <p:extLst>
      <p:ext uri="{BB962C8B-B14F-4D97-AF65-F5344CB8AC3E}">
        <p14:creationId xmlns:p14="http://schemas.microsoft.com/office/powerpoint/2010/main" val="487701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A4776C-2BA3-2948-8BF0-FFEA535F4F46}" type="slidenum">
              <a:rPr lang="en-US" smtClean="0"/>
              <a:t>8</a:t>
            </a:fld>
            <a:endParaRPr lang="en-US"/>
          </a:p>
        </p:txBody>
      </p:sp>
    </p:spTree>
    <p:extLst>
      <p:ext uri="{BB962C8B-B14F-4D97-AF65-F5344CB8AC3E}">
        <p14:creationId xmlns:p14="http://schemas.microsoft.com/office/powerpoint/2010/main" val="4230224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A4776C-2BA3-2948-8BF0-FFEA535F4F46}" type="slidenum">
              <a:rPr lang="en-US" smtClean="0"/>
              <a:t>10</a:t>
            </a:fld>
            <a:endParaRPr lang="en-US"/>
          </a:p>
        </p:txBody>
      </p:sp>
    </p:spTree>
    <p:extLst>
      <p:ext uri="{BB962C8B-B14F-4D97-AF65-F5344CB8AC3E}">
        <p14:creationId xmlns:p14="http://schemas.microsoft.com/office/powerpoint/2010/main" val="23421018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hyperlink" Target="https://www.manpowergroup.com/" TargetMode="External"/><Relationship Id="rId3" Type="http://schemas.openxmlformats.org/officeDocument/2006/relationships/hyperlink" Target="https://www.facebook.com/ManpowerGroup" TargetMode="External"/><Relationship Id="rId7" Type="http://schemas.openxmlformats.org/officeDocument/2006/relationships/hyperlink" Target="https://www.youtube.com/user/manpowerinc" TargetMode="External"/><Relationship Id="rId12" Type="http://schemas.openxmlformats.org/officeDocument/2006/relationships/hyperlink" Target="https://www.mpgtalentsolutions.com/en/" TargetMode="External"/><Relationship Id="rId2" Type="http://schemas.openxmlformats.org/officeDocument/2006/relationships/image" Target="../media/image15.jpeg"/><Relationship Id="rId1" Type="http://schemas.openxmlformats.org/officeDocument/2006/relationships/slideMaster" Target="../slideMasters/slideMaster1.xml"/><Relationship Id="rId6" Type="http://schemas.openxmlformats.org/officeDocument/2006/relationships/image" Target="../media/image17.svg"/><Relationship Id="rId11" Type="http://schemas.openxmlformats.org/officeDocument/2006/relationships/hyperlink" Target="https://www.experis.com/" TargetMode="External"/><Relationship Id="rId5" Type="http://schemas.openxmlformats.org/officeDocument/2006/relationships/hyperlink" Target="https://www.linkedin.com/company/manpowergroup/" TargetMode="External"/><Relationship Id="rId10" Type="http://schemas.openxmlformats.org/officeDocument/2006/relationships/hyperlink" Target="https://www.manpower.com/" TargetMode="External"/><Relationship Id="rId4" Type="http://schemas.openxmlformats.org/officeDocument/2006/relationships/image" Target="../media/image16.svg"/><Relationship Id="rId9" Type="http://schemas.openxmlformats.org/officeDocument/2006/relationships/image" Target="../media/image19.svg"/><Relationship Id="rId14" Type="http://schemas.openxmlformats.org/officeDocument/2006/relationships/image" Target="../media/image20.sv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Lozenge Pattern 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6D7FB89-E57F-AE83-4AA2-CD18FF898369}"/>
              </a:ext>
            </a:extLst>
          </p:cNvPr>
          <p:cNvSpPr>
            <a:spLocks noGrp="1"/>
          </p:cNvSpPr>
          <p:nvPr>
            <p:ph type="ctrTitle" hasCustomPrompt="1"/>
          </p:nvPr>
        </p:nvSpPr>
        <p:spPr>
          <a:xfrm>
            <a:off x="6223806" y="2686149"/>
            <a:ext cx="4251283" cy="1672839"/>
          </a:xfrm>
          <a:prstGeom prst="rect">
            <a:avLst/>
          </a:prstGeom>
        </p:spPr>
        <p:txBody>
          <a:bodyPr anchor="ctr" anchorCtr="0">
            <a:noAutofit/>
          </a:bodyPr>
          <a:lstStyle>
            <a:lvl1pPr algn="l">
              <a:lnSpc>
                <a:spcPts val="4660"/>
              </a:lnSpc>
              <a:defRPr lang="en-GB" sz="4400" b="0" kern="1200" spc="-100" baseline="0" dirty="0">
                <a:solidFill>
                  <a:schemeClr val="bg1"/>
                </a:solidFill>
                <a:latin typeface="Arial" panose="020B0604020202020204" pitchFamily="34" charset="0"/>
                <a:ea typeface="+mn-ea"/>
                <a:cs typeface="+mn-cs"/>
              </a:defRPr>
            </a:lvl1pPr>
          </a:lstStyle>
          <a:p>
            <a:pPr marL="0" lvl="0" algn="l" defTabSz="914400" rtl="0" eaLnBrk="1" latinLnBrk="0" hangingPunct="1">
              <a:lnSpc>
                <a:spcPct val="90000"/>
              </a:lnSpc>
            </a:pPr>
            <a:r>
              <a:rPr lang="en-US" noProof="0"/>
              <a:t>ManpowerGroup </a:t>
            </a:r>
            <a:br>
              <a:rPr lang="en-US" noProof="0"/>
            </a:br>
            <a:r>
              <a:rPr lang="en-US" noProof="0"/>
              <a:t>Employment Outlook Survey</a:t>
            </a:r>
          </a:p>
        </p:txBody>
      </p:sp>
      <p:sp>
        <p:nvSpPr>
          <p:cNvPr id="5" name="Subtitle 2">
            <a:extLst>
              <a:ext uri="{FF2B5EF4-FFF2-40B4-BE49-F238E27FC236}">
                <a16:creationId xmlns:a16="http://schemas.microsoft.com/office/drawing/2014/main" id="{D7637643-D61B-8475-1305-3A2A19F9A1A0}"/>
              </a:ext>
            </a:extLst>
          </p:cNvPr>
          <p:cNvSpPr>
            <a:spLocks noGrp="1"/>
          </p:cNvSpPr>
          <p:nvPr>
            <p:ph type="subTitle" idx="1" hasCustomPrompt="1"/>
          </p:nvPr>
        </p:nvSpPr>
        <p:spPr>
          <a:xfrm>
            <a:off x="2697384" y="4837257"/>
            <a:ext cx="4369041" cy="484185"/>
          </a:xfrm>
          <a:prstGeom prst="rect">
            <a:avLst/>
          </a:prstGeom>
        </p:spPr>
        <p:txBody>
          <a:bodyPr anchor="ctr" anchorCtr="0">
            <a:noAutofit/>
          </a:bodyPr>
          <a:lstStyle>
            <a:lvl1pPr marL="0" indent="0" algn="r" defTabSz="914400" rtl="0" eaLnBrk="1" latinLnBrk="0" hangingPunct="1">
              <a:lnSpc>
                <a:spcPts val="2160"/>
              </a:lnSpc>
              <a:spcAft>
                <a:spcPts val="0"/>
              </a:spcAft>
              <a:buNone/>
              <a:defRPr lang="en-GB" sz="2000" b="0" i="1" kern="1200" spc="-30" baseline="0" dirty="0">
                <a:solidFill>
                  <a:schemeClr val="bg1"/>
                </a:solidFill>
                <a:effectLst/>
                <a:latin typeface="Arial" panose="020B0604020202020204" pitchFamily="34"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GLOBAL FINDINGS</a:t>
            </a:r>
          </a:p>
        </p:txBody>
      </p:sp>
      <p:sp>
        <p:nvSpPr>
          <p:cNvPr id="7" name="Date Placeholder 3">
            <a:extLst>
              <a:ext uri="{FF2B5EF4-FFF2-40B4-BE49-F238E27FC236}">
                <a16:creationId xmlns:a16="http://schemas.microsoft.com/office/drawing/2014/main" id="{22F33965-FDFD-4C6C-DAC9-D6D2869F5222}"/>
              </a:ext>
            </a:extLst>
          </p:cNvPr>
          <p:cNvSpPr txBox="1">
            <a:spLocks/>
          </p:cNvSpPr>
          <p:nvPr userDrawn="1"/>
        </p:nvSpPr>
        <p:spPr>
          <a:xfrm>
            <a:off x="257726" y="6560377"/>
            <a:ext cx="2809565" cy="139915"/>
          </a:xfrm>
          <a:prstGeom prst="rect">
            <a:avLst/>
          </a:prstGeom>
          <a:noFill/>
        </p:spPr>
        <p:txBody>
          <a:bodyPr vert="horz" lIns="0" tIns="0" rIns="0" bIns="0" rtlCol="0" anchor="ctr" anchorCtr="0"/>
          <a:lstStyle>
            <a:defPPr>
              <a:defRPr lang="en-US"/>
            </a:defPPr>
            <a:lvl1pPr marL="0" algn="r" defTabSz="914400" rtl="0" eaLnBrk="1" latinLnBrk="0" hangingPunct="1">
              <a:defRPr sz="900" kern="1200">
                <a:solidFill>
                  <a:srgbClr val="939498"/>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900" b="0" noProof="0">
                <a:solidFill>
                  <a:schemeClr val="bg1"/>
                </a:solidFill>
                <a:latin typeface="Arial" panose="020B0604020202020204" pitchFamily="34" charset="0"/>
              </a:rPr>
              <a:t>© ManpowerGroup Employment Outlook Survey 2026</a:t>
            </a:r>
          </a:p>
        </p:txBody>
      </p:sp>
      <p:sp>
        <p:nvSpPr>
          <p:cNvPr id="12" name="Text Placeholder 11">
            <a:extLst>
              <a:ext uri="{FF2B5EF4-FFF2-40B4-BE49-F238E27FC236}">
                <a16:creationId xmlns:a16="http://schemas.microsoft.com/office/drawing/2014/main" id="{82CA3FC7-767B-7A8E-5227-D0EB0CE69337}"/>
              </a:ext>
            </a:extLst>
          </p:cNvPr>
          <p:cNvSpPr>
            <a:spLocks noGrp="1"/>
          </p:cNvSpPr>
          <p:nvPr>
            <p:ph type="body" sz="quarter" idx="10" hasCustomPrompt="1"/>
          </p:nvPr>
        </p:nvSpPr>
        <p:spPr>
          <a:xfrm rot="16200000">
            <a:off x="1346183" y="3291489"/>
            <a:ext cx="1767467" cy="667204"/>
          </a:xfrm>
        </p:spPr>
        <p:txBody>
          <a:bodyPr/>
          <a:lstStyle>
            <a:lvl1pPr marL="0" indent="0" algn="ctr">
              <a:buNone/>
              <a:defRPr sz="5200" b="0">
                <a:solidFill>
                  <a:schemeClr val="bg1"/>
                </a:solidFill>
              </a:defRPr>
            </a:lvl1pPr>
          </a:lstStyle>
          <a:p>
            <a:pPr lvl="0"/>
            <a:r>
              <a:rPr lang="en-US"/>
              <a:t>2026</a:t>
            </a:r>
          </a:p>
        </p:txBody>
      </p:sp>
      <p:sp>
        <p:nvSpPr>
          <p:cNvPr id="14" name="Text Placeholder 13">
            <a:extLst>
              <a:ext uri="{FF2B5EF4-FFF2-40B4-BE49-F238E27FC236}">
                <a16:creationId xmlns:a16="http://schemas.microsoft.com/office/drawing/2014/main" id="{A7F3AD37-BA73-4611-5F27-CEA97C357882}"/>
              </a:ext>
            </a:extLst>
          </p:cNvPr>
          <p:cNvSpPr>
            <a:spLocks noGrp="1"/>
          </p:cNvSpPr>
          <p:nvPr>
            <p:ph type="body" sz="quarter" idx="11" hasCustomPrompt="1"/>
          </p:nvPr>
        </p:nvSpPr>
        <p:spPr>
          <a:xfrm>
            <a:off x="2697384" y="2478238"/>
            <a:ext cx="3293960" cy="2076883"/>
          </a:xfrm>
        </p:spPr>
        <p:txBody>
          <a:bodyPr anchor="ctr"/>
          <a:lstStyle>
            <a:lvl1pPr marL="0" indent="0">
              <a:buNone/>
              <a:defRPr sz="17500" b="1">
                <a:solidFill>
                  <a:schemeClr val="bg1"/>
                </a:solidFill>
              </a:defRPr>
            </a:lvl1pPr>
          </a:lstStyle>
          <a:p>
            <a:pPr lvl="0"/>
            <a:r>
              <a:rPr lang="en-US"/>
              <a:t>Q3</a:t>
            </a:r>
          </a:p>
        </p:txBody>
      </p:sp>
      <p:grpSp>
        <p:nvGrpSpPr>
          <p:cNvPr id="15" name="Group 14">
            <a:extLst>
              <a:ext uri="{FF2B5EF4-FFF2-40B4-BE49-F238E27FC236}">
                <a16:creationId xmlns:a16="http://schemas.microsoft.com/office/drawing/2014/main" id="{AD66B0C0-5A46-BDE0-1D26-3FED9E7B46E7}"/>
              </a:ext>
            </a:extLst>
          </p:cNvPr>
          <p:cNvGrpSpPr/>
          <p:nvPr userDrawn="1"/>
        </p:nvGrpSpPr>
        <p:grpSpPr>
          <a:xfrm>
            <a:off x="7189076" y="4958329"/>
            <a:ext cx="230465" cy="230465"/>
            <a:chOff x="11546945" y="6515756"/>
            <a:chExt cx="230465" cy="230465"/>
          </a:xfrm>
        </p:grpSpPr>
        <p:pic>
          <p:nvPicPr>
            <p:cNvPr id="17" name="Graphic 16">
              <a:extLst>
                <a:ext uri="{FF2B5EF4-FFF2-40B4-BE49-F238E27FC236}">
                  <a16:creationId xmlns:a16="http://schemas.microsoft.com/office/drawing/2014/main" id="{EB04CEC8-D23A-37FA-254D-0BD539C05E6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546945" y="6515756"/>
              <a:ext cx="230465" cy="230465"/>
            </a:xfrm>
            <a:prstGeom prst="rect">
              <a:avLst/>
            </a:prstGeom>
          </p:spPr>
        </p:pic>
        <p:pic>
          <p:nvPicPr>
            <p:cNvPr id="19" name="Graphic 18">
              <a:extLst>
                <a:ext uri="{FF2B5EF4-FFF2-40B4-BE49-F238E27FC236}">
                  <a16:creationId xmlns:a16="http://schemas.microsoft.com/office/drawing/2014/main" id="{49CBE4AC-47B8-EA26-1173-CE6B53438311}"/>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1546945" y="6515756"/>
              <a:ext cx="230465" cy="230465"/>
            </a:xfrm>
            <a:prstGeom prst="rect">
              <a:avLst/>
            </a:prstGeom>
          </p:spPr>
        </p:pic>
      </p:grpSp>
      <p:pic>
        <p:nvPicPr>
          <p:cNvPr id="6" name="Graphic 5">
            <a:extLst>
              <a:ext uri="{FF2B5EF4-FFF2-40B4-BE49-F238E27FC236}">
                <a16:creationId xmlns:a16="http://schemas.microsoft.com/office/drawing/2014/main" id="{0B35E770-83A5-3CFB-1E92-A53F041E0BA7}"/>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056238" y="-79094"/>
            <a:ext cx="5441115" cy="1873171"/>
          </a:xfrm>
          <a:prstGeom prst="rect">
            <a:avLst/>
          </a:prstGeom>
        </p:spPr>
      </p:pic>
      <p:cxnSp>
        <p:nvCxnSpPr>
          <p:cNvPr id="9" name="Straight Connector 8">
            <a:extLst>
              <a:ext uri="{FF2B5EF4-FFF2-40B4-BE49-F238E27FC236}">
                <a16:creationId xmlns:a16="http://schemas.microsoft.com/office/drawing/2014/main" id="{D3C5330B-B676-6B40-0A27-FFB152171C8B}"/>
              </a:ext>
            </a:extLst>
          </p:cNvPr>
          <p:cNvCxnSpPr>
            <a:cxnSpLocks/>
          </p:cNvCxnSpPr>
          <p:nvPr userDrawn="1"/>
        </p:nvCxnSpPr>
        <p:spPr>
          <a:xfrm>
            <a:off x="5816279" y="2686149"/>
            <a:ext cx="0" cy="1672839"/>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3652187"/>
      </p:ext>
    </p:extLst>
  </p:cSld>
  <p:clrMapOvr>
    <a:masterClrMapping/>
  </p:clrMapOvr>
  <p:extLst>
    <p:ext uri="{DCECCB84-F9BA-43D5-87BE-67443E8EF086}">
      <p15:sldGuideLst xmlns:p15="http://schemas.microsoft.com/office/powerpoint/2012/main">
        <p15:guide id="1" orient="horz" pos="166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 About the Survey">
    <p:spTree>
      <p:nvGrpSpPr>
        <p:cNvPr id="1" name=""/>
        <p:cNvGrpSpPr/>
        <p:nvPr/>
      </p:nvGrpSpPr>
      <p:grpSpPr>
        <a:xfrm>
          <a:off x="0" y="0"/>
          <a:ext cx="0" cy="0"/>
          <a:chOff x="0" y="0"/>
          <a:chExt cx="0" cy="0"/>
        </a:xfrm>
      </p:grpSpPr>
      <p:sp>
        <p:nvSpPr>
          <p:cNvPr id="25" name="Title Placeholder 1">
            <a:extLst>
              <a:ext uri="{FF2B5EF4-FFF2-40B4-BE49-F238E27FC236}">
                <a16:creationId xmlns:a16="http://schemas.microsoft.com/office/drawing/2014/main" id="{B2AD2E83-B8F1-B1A8-7010-CF916A3FE79E}"/>
              </a:ext>
            </a:extLst>
          </p:cNvPr>
          <p:cNvSpPr>
            <a:spLocks noGrp="1"/>
          </p:cNvSpPr>
          <p:nvPr>
            <p:ph type="title" hasCustomPrompt="1"/>
          </p:nvPr>
        </p:nvSpPr>
        <p:spPr>
          <a:xfrm>
            <a:off x="1019175" y="845004"/>
            <a:ext cx="7200900" cy="485775"/>
          </a:xfrm>
          <a:prstGeom prst="rect">
            <a:avLst/>
          </a:prstGeom>
        </p:spPr>
        <p:txBody>
          <a:bodyPr vert="horz" lIns="0" tIns="0" rIns="0" bIns="0" rtlCol="0" anchor="ctr" anchorCtr="0">
            <a:noAutofit/>
          </a:bodyPr>
          <a:lstStyle>
            <a:lvl1pPr>
              <a:defRPr sz="2700">
                <a:solidFill>
                  <a:schemeClr val="accent2"/>
                </a:solidFill>
              </a:defRPr>
            </a:lvl1pPr>
          </a:lstStyle>
          <a:p>
            <a:r>
              <a:rPr lang="en-GB"/>
              <a:t>Click To Add Content Title</a:t>
            </a:r>
            <a:endParaRPr lang="en-US"/>
          </a:p>
        </p:txBody>
      </p:sp>
      <p:sp>
        <p:nvSpPr>
          <p:cNvPr id="26" name="Text Placeholder 2">
            <a:extLst>
              <a:ext uri="{FF2B5EF4-FFF2-40B4-BE49-F238E27FC236}">
                <a16:creationId xmlns:a16="http://schemas.microsoft.com/office/drawing/2014/main" id="{BECD79FE-27B2-2F33-FBC1-F8272DA378F7}"/>
              </a:ext>
            </a:extLst>
          </p:cNvPr>
          <p:cNvSpPr>
            <a:spLocks noGrp="1"/>
          </p:cNvSpPr>
          <p:nvPr>
            <p:ph idx="1" hasCustomPrompt="1"/>
          </p:nvPr>
        </p:nvSpPr>
        <p:spPr>
          <a:xfrm>
            <a:off x="1019175" y="1564686"/>
            <a:ext cx="10153650" cy="3962535"/>
          </a:xfrm>
          <a:prstGeom prst="rect">
            <a:avLst/>
          </a:prstGeom>
        </p:spPr>
        <p:txBody>
          <a:bodyPr vert="horz" lIns="0" tIns="0" rIns="0" bIns="0" rtlCol="0" anchor="t" anchorCtr="0">
            <a:noAutofit/>
          </a:bodyPr>
          <a:lstStyle>
            <a:lvl1pPr marL="0" indent="0">
              <a:lnSpc>
                <a:spcPts val="2200"/>
              </a:lnSpc>
              <a:spcAft>
                <a:spcPts val="600"/>
              </a:spcAft>
              <a:buNone/>
              <a:defRPr sz="15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Click  to add page body copy.</a:t>
            </a:r>
          </a:p>
        </p:txBody>
      </p:sp>
      <p:grpSp>
        <p:nvGrpSpPr>
          <p:cNvPr id="8" name="Group 7">
            <a:extLst>
              <a:ext uri="{FF2B5EF4-FFF2-40B4-BE49-F238E27FC236}">
                <a16:creationId xmlns:a16="http://schemas.microsoft.com/office/drawing/2014/main" id="{80FE873B-338B-2B22-048A-82AA0FD74015}"/>
              </a:ext>
            </a:extLst>
          </p:cNvPr>
          <p:cNvGrpSpPr/>
          <p:nvPr userDrawn="1"/>
        </p:nvGrpSpPr>
        <p:grpSpPr>
          <a:xfrm>
            <a:off x="0" y="6403976"/>
            <a:ext cx="12192000" cy="454024"/>
            <a:chOff x="0" y="6403976"/>
            <a:chExt cx="12192000" cy="454024"/>
          </a:xfrm>
        </p:grpSpPr>
        <p:sp>
          <p:nvSpPr>
            <p:cNvPr id="9" name="Rectangle 8">
              <a:extLst>
                <a:ext uri="{FF2B5EF4-FFF2-40B4-BE49-F238E27FC236}">
                  <a16:creationId xmlns:a16="http://schemas.microsoft.com/office/drawing/2014/main" id="{A7D3A7BF-8D91-8D8B-CD51-6CE0957A57DB}"/>
                </a:ext>
              </a:extLst>
            </p:cNvPr>
            <p:cNvSpPr>
              <a:spLocks/>
            </p:cNvSpPr>
            <p:nvPr userDrawn="1"/>
          </p:nvSpPr>
          <p:spPr>
            <a:xfrm>
              <a:off x="0" y="6403976"/>
              <a:ext cx="12192000" cy="454024"/>
            </a:xfrm>
            <a:prstGeom prst="rect">
              <a:avLst/>
            </a:prstGeom>
            <a:solidFill>
              <a:srgbClr val="5C7D70"/>
            </a:solidFill>
            <a:ln>
              <a:noFill/>
            </a:ln>
            <a:effectLst>
              <a:outerShdw blurRad="317500" dir="16200000"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F3F5B41B-32AF-C7BB-0F7A-A582BEA326F4}"/>
                </a:ext>
              </a:extLst>
            </p:cNvPr>
            <p:cNvSpPr>
              <a:spLocks/>
            </p:cNvSpPr>
            <p:nvPr userDrawn="1"/>
          </p:nvSpPr>
          <p:spPr>
            <a:xfrm>
              <a:off x="414590" y="6520796"/>
              <a:ext cx="1604349" cy="225425"/>
            </a:xfrm>
            <a:prstGeom prst="roundRect">
              <a:avLst>
                <a:gd name="adj" fmla="val 50000"/>
              </a:avLst>
            </a:prstGeom>
            <a:solidFill>
              <a:srgbClr val="5C7D7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0">
                  <a:solidFill>
                    <a:schemeClr val="bg1"/>
                  </a:solidFill>
                  <a:latin typeface="Arial" panose="020B0604020202020204" pitchFamily="34" charset="0"/>
                  <a:cs typeface="Arial" panose="020B0604020202020204" pitchFamily="34" charset="0"/>
                </a:rPr>
                <a:t>Employer Hiring Sentiment</a:t>
              </a:r>
            </a:p>
          </p:txBody>
        </p:sp>
        <p:sp>
          <p:nvSpPr>
            <p:cNvPr id="11" name="Rounded Rectangle 10">
              <a:extLst>
                <a:ext uri="{FF2B5EF4-FFF2-40B4-BE49-F238E27FC236}">
                  <a16:creationId xmlns:a16="http://schemas.microsoft.com/office/drawing/2014/main" id="{81FD6698-FDB9-303F-597C-B57A0213D8E9}"/>
                </a:ext>
              </a:extLst>
            </p:cNvPr>
            <p:cNvSpPr>
              <a:spLocks/>
            </p:cNvSpPr>
            <p:nvPr userDrawn="1"/>
          </p:nvSpPr>
          <p:spPr>
            <a:xfrm>
              <a:off x="2195276" y="6521072"/>
              <a:ext cx="1604349" cy="225425"/>
            </a:xfrm>
            <a:prstGeom prst="roundRect">
              <a:avLst>
                <a:gd name="adj" fmla="val 50000"/>
              </a:avLst>
            </a:prstGeom>
            <a:solidFill>
              <a:srgbClr val="5C7D7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0">
                  <a:solidFill>
                    <a:schemeClr val="bg1"/>
                  </a:solidFill>
                  <a:latin typeface="Arial" panose="020B0604020202020204" pitchFamily="34" charset="0"/>
                  <a:cs typeface="Arial" panose="020B0604020202020204" pitchFamily="34" charset="0"/>
                </a:rPr>
                <a:t>Workforce Trends</a:t>
              </a:r>
            </a:p>
          </p:txBody>
        </p:sp>
        <p:sp>
          <p:nvSpPr>
            <p:cNvPr id="12" name="Rounded Rectangle 11">
              <a:extLst>
                <a:ext uri="{FF2B5EF4-FFF2-40B4-BE49-F238E27FC236}">
                  <a16:creationId xmlns:a16="http://schemas.microsoft.com/office/drawing/2014/main" id="{25D6D856-54A7-5C43-D45C-D4999F5615E5}"/>
                </a:ext>
              </a:extLst>
            </p:cNvPr>
            <p:cNvSpPr>
              <a:spLocks/>
            </p:cNvSpPr>
            <p:nvPr userDrawn="1"/>
          </p:nvSpPr>
          <p:spPr>
            <a:xfrm>
              <a:off x="3975962" y="6521072"/>
              <a:ext cx="1604349" cy="225425"/>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a:solidFill>
                    <a:schemeClr val="tx1"/>
                  </a:solidFill>
                  <a:latin typeface="Arial" panose="020B0604020202020204" pitchFamily="34" charset="0"/>
                  <a:cs typeface="Arial" panose="020B0604020202020204" pitchFamily="34" charset="0"/>
                </a:rPr>
                <a:t>About the Survey</a:t>
              </a:r>
            </a:p>
          </p:txBody>
        </p:sp>
        <p:sp>
          <p:nvSpPr>
            <p:cNvPr id="13" name="Rounded Rectangle 12">
              <a:extLst>
                <a:ext uri="{FF2B5EF4-FFF2-40B4-BE49-F238E27FC236}">
                  <a16:creationId xmlns:a16="http://schemas.microsoft.com/office/drawing/2014/main" id="{CB9303C1-C876-6B0C-BEC2-AEDB43FCA07F}"/>
                </a:ext>
              </a:extLst>
            </p:cNvPr>
            <p:cNvSpPr>
              <a:spLocks/>
            </p:cNvSpPr>
            <p:nvPr userDrawn="1"/>
          </p:nvSpPr>
          <p:spPr>
            <a:xfrm>
              <a:off x="5756648" y="6521072"/>
              <a:ext cx="1604349" cy="225425"/>
            </a:xfrm>
            <a:prstGeom prst="roundRect">
              <a:avLst>
                <a:gd name="adj" fmla="val 50000"/>
              </a:avLst>
            </a:prstGeom>
            <a:solidFill>
              <a:srgbClr val="5C7D7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010598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npowerGroup Solutio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9F9898D1-C3D1-CCEB-6850-644EB4E900D2}"/>
              </a:ext>
            </a:extLst>
          </p:cNvPr>
          <p:cNvSpPr>
            <a:spLocks noGrp="1"/>
          </p:cNvSpPr>
          <p:nvPr>
            <p:ph type="title" hasCustomPrompt="1"/>
          </p:nvPr>
        </p:nvSpPr>
        <p:spPr>
          <a:xfrm>
            <a:off x="994229" y="2184076"/>
            <a:ext cx="10203542" cy="485775"/>
          </a:xfrm>
          <a:prstGeom prst="rect">
            <a:avLst/>
          </a:prstGeom>
        </p:spPr>
        <p:txBody>
          <a:bodyPr vert="horz" lIns="0" tIns="0" rIns="0" bIns="0" rtlCol="0" anchor="ctr" anchorCtr="0">
            <a:noAutofit/>
          </a:bodyPr>
          <a:lstStyle>
            <a:lvl1pPr algn="ctr">
              <a:defRPr sz="2500">
                <a:solidFill>
                  <a:schemeClr val="bg1"/>
                </a:solidFill>
              </a:defRPr>
            </a:lvl1pPr>
          </a:lstStyle>
          <a:p>
            <a:r>
              <a:rPr lang="en-GB"/>
              <a:t>Click To Add Content Title</a:t>
            </a:r>
            <a:endParaRPr lang="en-US"/>
          </a:p>
        </p:txBody>
      </p:sp>
      <p:sp>
        <p:nvSpPr>
          <p:cNvPr id="5" name="TextBox 4">
            <a:extLst>
              <a:ext uri="{FF2B5EF4-FFF2-40B4-BE49-F238E27FC236}">
                <a16:creationId xmlns:a16="http://schemas.microsoft.com/office/drawing/2014/main" id="{59293C4F-EEE3-5F94-F748-91A2E661BF02}"/>
              </a:ext>
            </a:extLst>
          </p:cNvPr>
          <p:cNvSpPr txBox="1"/>
          <p:nvPr userDrawn="1"/>
        </p:nvSpPr>
        <p:spPr>
          <a:xfrm>
            <a:off x="474155" y="269875"/>
            <a:ext cx="519373" cy="72327"/>
          </a:xfrm>
          <a:prstGeom prst="rect">
            <a:avLst/>
          </a:prstGeom>
          <a:noFill/>
        </p:spPr>
        <p:txBody>
          <a:bodyPr wrap="none" lIns="0" tIns="0" rIns="0" bIns="0" rtlCol="0">
            <a:spAutoFit/>
          </a:bodyPr>
          <a:lstStyle/>
          <a:p>
            <a:pPr algn="l"/>
            <a:r>
              <a:rPr lang="en-US" sz="470" b="1">
                <a:solidFill>
                  <a:schemeClr val="bg1"/>
                </a:solidFill>
              </a:rPr>
              <a:t>Brought to you by</a:t>
            </a:r>
          </a:p>
        </p:txBody>
      </p:sp>
      <p:grpSp>
        <p:nvGrpSpPr>
          <p:cNvPr id="6" name="Group 5">
            <a:extLst>
              <a:ext uri="{FF2B5EF4-FFF2-40B4-BE49-F238E27FC236}">
                <a16:creationId xmlns:a16="http://schemas.microsoft.com/office/drawing/2014/main" id="{90145790-AE75-960A-5832-AD917D109CB7}"/>
              </a:ext>
            </a:extLst>
          </p:cNvPr>
          <p:cNvGrpSpPr/>
          <p:nvPr userDrawn="1"/>
        </p:nvGrpSpPr>
        <p:grpSpPr>
          <a:xfrm>
            <a:off x="10616336" y="447277"/>
            <a:ext cx="1123722" cy="275997"/>
            <a:chOff x="10616336" y="447277"/>
            <a:chExt cx="1123722" cy="275997"/>
          </a:xfrm>
          <a:solidFill>
            <a:schemeClr val="bg1"/>
          </a:solidFill>
        </p:grpSpPr>
        <p:pic>
          <p:nvPicPr>
            <p:cNvPr id="7" name="Graphic 6">
              <a:hlinkClick r:id="rId3"/>
              <a:extLst>
                <a:ext uri="{FF2B5EF4-FFF2-40B4-BE49-F238E27FC236}">
                  <a16:creationId xmlns:a16="http://schemas.microsoft.com/office/drawing/2014/main" id="{4BE8B7F0-320C-8B6A-5735-1379E6B7124E}"/>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616336" y="447277"/>
              <a:ext cx="275997" cy="275997"/>
            </a:xfrm>
            <a:prstGeom prst="rect">
              <a:avLst/>
            </a:prstGeom>
          </p:spPr>
        </p:pic>
        <p:pic>
          <p:nvPicPr>
            <p:cNvPr id="8" name="Graphic 7">
              <a:hlinkClick r:id="rId5"/>
              <a:extLst>
                <a:ext uri="{FF2B5EF4-FFF2-40B4-BE49-F238E27FC236}">
                  <a16:creationId xmlns:a16="http://schemas.microsoft.com/office/drawing/2014/main" id="{B4CE46D4-10DF-6D2D-4A1F-8034ADE618C0}"/>
                </a:ext>
              </a:extLst>
            </p:cNvPr>
            <p:cNvPicPr>
              <a:picLocks noChangeAspect="1"/>
            </p:cNvPicPr>
            <p:nvPr userDrawn="1"/>
          </p:nvPicPr>
          <p:blipFill>
            <a:blip>
              <a:extLst>
                <a:ext uri="{96DAC541-7B7A-43D3-8B79-37D633B846F1}">
                  <asvg:svgBlip xmlns:asvg="http://schemas.microsoft.com/office/drawing/2016/SVG/main" r:embed="rId6"/>
                </a:ext>
              </a:extLst>
            </a:blip>
            <a:srcRect/>
            <a:stretch/>
          </p:blipFill>
          <p:spPr>
            <a:xfrm>
              <a:off x="11038611" y="447277"/>
              <a:ext cx="275997" cy="275997"/>
            </a:xfrm>
            <a:prstGeom prst="rect">
              <a:avLst/>
            </a:prstGeom>
          </p:spPr>
        </p:pic>
        <p:pic>
          <p:nvPicPr>
            <p:cNvPr id="9" name="Graphic 8">
              <a:hlinkClick r:id="rId7"/>
              <a:extLst>
                <a:ext uri="{FF2B5EF4-FFF2-40B4-BE49-F238E27FC236}">
                  <a16:creationId xmlns:a16="http://schemas.microsoft.com/office/drawing/2014/main" id="{67CCA714-6983-621D-EB9B-7F7FF61CF658}"/>
                </a:ext>
              </a:extLst>
            </p:cNvPr>
            <p:cNvPicPr>
              <a:picLocks noChangeAspect="1"/>
            </p:cNvPicPr>
            <p:nvPr userDrawn="1"/>
          </p:nvPicPr>
          <p:blipFill>
            <a:blip>
              <a:extLst>
                <a:ext uri="{96DAC541-7B7A-43D3-8B79-37D633B846F1}">
                  <asvg:svgBlip xmlns:asvg="http://schemas.microsoft.com/office/drawing/2016/SVG/main" r:embed="rId8"/>
                </a:ext>
              </a:extLst>
            </a:blip>
            <a:srcRect/>
            <a:stretch/>
          </p:blipFill>
          <p:spPr>
            <a:xfrm>
              <a:off x="11464061" y="447277"/>
              <a:ext cx="275997" cy="275997"/>
            </a:xfrm>
            <a:prstGeom prst="rect">
              <a:avLst/>
            </a:prstGeom>
          </p:spPr>
        </p:pic>
      </p:grpSp>
      <p:pic>
        <p:nvPicPr>
          <p:cNvPr id="12" name="Picture 11">
            <a:extLst>
              <a:ext uri="{FF2B5EF4-FFF2-40B4-BE49-F238E27FC236}">
                <a16:creationId xmlns:a16="http://schemas.microsoft.com/office/drawing/2014/main" id="{9903A52D-916D-6C1D-A74F-5880BBE06821}"/>
              </a:ext>
            </a:extLst>
          </p:cNvPr>
          <p:cNvPicPr>
            <a:picLocks noChangeAspect="1"/>
          </p:cNvPicPr>
          <p:nvPr userDrawn="1"/>
        </p:nvPicPr>
        <p:blipFill>
          <a:blip>
            <a:extLst>
              <a:ext uri="{96DAC541-7B7A-43D3-8B79-37D633B846F1}">
                <asvg:svgBlip xmlns:asvg="http://schemas.microsoft.com/office/drawing/2016/SVG/main" r:embed="rId9"/>
              </a:ext>
            </a:extLst>
          </a:blip>
          <a:srcRect/>
          <a:stretch/>
        </p:blipFill>
        <p:spPr>
          <a:xfrm>
            <a:off x="2798969" y="4587502"/>
            <a:ext cx="6400800" cy="395685"/>
          </a:xfrm>
          <a:prstGeom prst="rect">
            <a:avLst/>
          </a:prstGeom>
        </p:spPr>
      </p:pic>
      <p:sp>
        <p:nvSpPr>
          <p:cNvPr id="13" name="Rectangle 12">
            <a:hlinkClick r:id="rId10"/>
            <a:extLst>
              <a:ext uri="{FF2B5EF4-FFF2-40B4-BE49-F238E27FC236}">
                <a16:creationId xmlns:a16="http://schemas.microsoft.com/office/drawing/2014/main" id="{BF68F34F-88D0-97FC-3B18-73F9826DADDD}"/>
              </a:ext>
            </a:extLst>
          </p:cNvPr>
          <p:cNvSpPr/>
          <p:nvPr userDrawn="1"/>
        </p:nvSpPr>
        <p:spPr>
          <a:xfrm>
            <a:off x="2691581" y="4513739"/>
            <a:ext cx="1496961" cy="472176"/>
          </a:xfrm>
          <a:prstGeom prst="rect">
            <a:avLst/>
          </a:prstGeom>
          <a:solidFill>
            <a:schemeClr val="tx2">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11"/>
            <a:extLst>
              <a:ext uri="{FF2B5EF4-FFF2-40B4-BE49-F238E27FC236}">
                <a16:creationId xmlns:a16="http://schemas.microsoft.com/office/drawing/2014/main" id="{2D1C8657-76BB-6347-9F3D-7C874AC51385}"/>
              </a:ext>
            </a:extLst>
          </p:cNvPr>
          <p:cNvSpPr/>
          <p:nvPr userDrawn="1"/>
        </p:nvSpPr>
        <p:spPr>
          <a:xfrm>
            <a:off x="4295930" y="4513739"/>
            <a:ext cx="1065109" cy="472176"/>
          </a:xfrm>
          <a:prstGeom prst="rect">
            <a:avLst/>
          </a:prstGeom>
          <a:solidFill>
            <a:schemeClr val="tx2">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12"/>
            <a:extLst>
              <a:ext uri="{FF2B5EF4-FFF2-40B4-BE49-F238E27FC236}">
                <a16:creationId xmlns:a16="http://schemas.microsoft.com/office/drawing/2014/main" id="{49AF5389-F1D9-3966-3C5A-4CE2952C3C31}"/>
              </a:ext>
            </a:extLst>
          </p:cNvPr>
          <p:cNvSpPr/>
          <p:nvPr userDrawn="1"/>
        </p:nvSpPr>
        <p:spPr>
          <a:xfrm>
            <a:off x="5466814" y="4513739"/>
            <a:ext cx="1700902" cy="472176"/>
          </a:xfrm>
          <a:prstGeom prst="rect">
            <a:avLst/>
          </a:prstGeom>
          <a:solidFill>
            <a:schemeClr val="tx2">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hlinkClick r:id="rId13"/>
            <a:extLst>
              <a:ext uri="{FF2B5EF4-FFF2-40B4-BE49-F238E27FC236}">
                <a16:creationId xmlns:a16="http://schemas.microsoft.com/office/drawing/2014/main" id="{929A8066-7ED3-6CEA-781A-7379F8B450C3}"/>
              </a:ext>
            </a:extLst>
          </p:cNvPr>
          <p:cNvSpPr/>
          <p:nvPr userDrawn="1"/>
        </p:nvSpPr>
        <p:spPr>
          <a:xfrm>
            <a:off x="7498867" y="4513739"/>
            <a:ext cx="1894164" cy="472176"/>
          </a:xfrm>
          <a:prstGeom prst="rect">
            <a:avLst/>
          </a:prstGeom>
          <a:solidFill>
            <a:schemeClr val="tx2">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a:extLst>
              <a:ext uri="{FF2B5EF4-FFF2-40B4-BE49-F238E27FC236}">
                <a16:creationId xmlns:a16="http://schemas.microsoft.com/office/drawing/2014/main" id="{21C7B2C5-4B20-6198-D842-B80764C90969}"/>
              </a:ext>
            </a:extLst>
          </p:cNvPr>
          <p:cNvPicPr>
            <a:picLocks noChangeAspect="1"/>
          </p:cNvPicPr>
          <p:nvPr userDrawn="1"/>
        </p:nvPicPr>
        <p:blipFill>
          <a:blip>
            <a:extLst>
              <a:ext uri="{96DAC541-7B7A-43D3-8B79-37D633B846F1}">
                <asvg:svgBlip xmlns:asvg="http://schemas.microsoft.com/office/drawing/2016/SVG/main" r:embed="rId14"/>
              </a:ext>
            </a:extLst>
          </a:blip>
          <a:srcRect/>
          <a:stretch/>
        </p:blipFill>
        <p:spPr>
          <a:xfrm>
            <a:off x="349671" y="191316"/>
            <a:ext cx="1028215" cy="808808"/>
          </a:xfrm>
          <a:prstGeom prst="rect">
            <a:avLst/>
          </a:prstGeom>
        </p:spPr>
      </p:pic>
    </p:spTree>
    <p:extLst>
      <p:ext uri="{BB962C8B-B14F-4D97-AF65-F5344CB8AC3E}">
        <p14:creationId xmlns:p14="http://schemas.microsoft.com/office/powerpoint/2010/main" val="27796846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ppendix">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9F9898D1-C3D1-CCEB-6850-644EB4E900D2}"/>
              </a:ext>
            </a:extLst>
          </p:cNvPr>
          <p:cNvSpPr>
            <a:spLocks noGrp="1"/>
          </p:cNvSpPr>
          <p:nvPr>
            <p:ph type="title" hasCustomPrompt="1"/>
          </p:nvPr>
        </p:nvSpPr>
        <p:spPr>
          <a:xfrm>
            <a:off x="994229" y="2184076"/>
            <a:ext cx="10203542" cy="485775"/>
          </a:xfrm>
          <a:prstGeom prst="rect">
            <a:avLst/>
          </a:prstGeom>
        </p:spPr>
        <p:txBody>
          <a:bodyPr vert="horz" lIns="0" tIns="0" rIns="0" bIns="0" rtlCol="0" anchor="ctr" anchorCtr="0">
            <a:noAutofit/>
          </a:bodyPr>
          <a:lstStyle>
            <a:lvl1pPr algn="ctr">
              <a:defRPr sz="2500">
                <a:solidFill>
                  <a:schemeClr val="bg1"/>
                </a:solidFill>
              </a:defRPr>
            </a:lvl1pPr>
          </a:lstStyle>
          <a:p>
            <a:r>
              <a:rPr lang="en-GB"/>
              <a:t>Click To Add Content Title</a:t>
            </a:r>
            <a:endParaRPr lang="en-US"/>
          </a:p>
        </p:txBody>
      </p:sp>
    </p:spTree>
    <p:extLst>
      <p:ext uri="{BB962C8B-B14F-4D97-AF65-F5344CB8AC3E}">
        <p14:creationId xmlns:p14="http://schemas.microsoft.com/office/powerpoint/2010/main" val="5433082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488BBF-42ED-3BE2-08CB-2115CECB0152}"/>
              </a:ext>
            </a:extLst>
          </p:cNvPr>
          <p:cNvSpPr>
            <a:spLocks noGrp="1"/>
          </p:cNvSpPr>
          <p:nvPr>
            <p:ph type="title" hasCustomPrompt="1"/>
          </p:nvPr>
        </p:nvSpPr>
        <p:spPr>
          <a:xfrm>
            <a:off x="1019175" y="845004"/>
            <a:ext cx="7200900" cy="485775"/>
          </a:xfrm>
          <a:prstGeom prst="rect">
            <a:avLst/>
          </a:prstGeom>
        </p:spPr>
        <p:txBody>
          <a:bodyPr vert="horz" lIns="0" tIns="0" rIns="0" bIns="0" rtlCol="0" anchor="ctr" anchorCtr="0">
            <a:noAutofit/>
          </a:bodyPr>
          <a:lstStyle>
            <a:lvl1pPr>
              <a:defRPr sz="2700">
                <a:solidFill>
                  <a:schemeClr val="accent2"/>
                </a:solidFill>
              </a:defRPr>
            </a:lvl1pPr>
          </a:lstStyle>
          <a:p>
            <a:r>
              <a:rPr lang="en-GB"/>
              <a:t>Click To Add Content Title</a:t>
            </a:r>
            <a:endParaRPr lang="en-US"/>
          </a:p>
        </p:txBody>
      </p:sp>
      <p:sp>
        <p:nvSpPr>
          <p:cNvPr id="4" name="Text Placeholder 2">
            <a:extLst>
              <a:ext uri="{FF2B5EF4-FFF2-40B4-BE49-F238E27FC236}">
                <a16:creationId xmlns:a16="http://schemas.microsoft.com/office/drawing/2014/main" id="{0F3A3E9A-978C-753B-5BAE-4E35155EB3A4}"/>
              </a:ext>
            </a:extLst>
          </p:cNvPr>
          <p:cNvSpPr>
            <a:spLocks noGrp="1"/>
          </p:cNvSpPr>
          <p:nvPr>
            <p:ph idx="1" hasCustomPrompt="1"/>
          </p:nvPr>
        </p:nvSpPr>
        <p:spPr>
          <a:xfrm>
            <a:off x="1019175" y="1564686"/>
            <a:ext cx="10153650" cy="3962535"/>
          </a:xfrm>
          <a:prstGeom prst="rect">
            <a:avLst/>
          </a:prstGeom>
        </p:spPr>
        <p:txBody>
          <a:bodyPr vert="horz" lIns="0" tIns="0" rIns="0" bIns="0" rtlCol="0" anchor="t" anchorCtr="0">
            <a:noAutofit/>
          </a:bodyPr>
          <a:lstStyle>
            <a:lvl1pPr marL="0" indent="0">
              <a:lnSpc>
                <a:spcPts val="2200"/>
              </a:lnSpc>
              <a:spcAft>
                <a:spcPts val="600"/>
              </a:spcAft>
              <a:buNone/>
              <a:defRPr sz="15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Click  to add page body copy.</a:t>
            </a:r>
          </a:p>
        </p:txBody>
      </p:sp>
    </p:spTree>
    <p:extLst>
      <p:ext uri="{BB962C8B-B14F-4D97-AF65-F5344CB8AC3E}">
        <p14:creationId xmlns:p14="http://schemas.microsoft.com/office/powerpoint/2010/main" val="3692216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BCABE4-60E7-4E91-AEC9-B63AC63F1C5B}"/>
              </a:ext>
            </a:extLst>
          </p:cNvPr>
          <p:cNvSpPr>
            <a:spLocks noGrp="1"/>
          </p:cNvSpPr>
          <p:nvPr>
            <p:ph type="dt" sz="half" idx="10"/>
          </p:nvPr>
        </p:nvSpPr>
        <p:spPr/>
        <p:txBody>
          <a:bodyPr/>
          <a:lstStyle/>
          <a:p>
            <a:fld id="{D9F299A2-A5EB-4CA7-83F7-217DF16FAFCC}" type="datetimeFigureOut">
              <a:rPr lang="en-US" smtClean="0"/>
              <a:t>9/7/2026</a:t>
            </a:fld>
            <a:endParaRPr lang="en-US"/>
          </a:p>
        </p:txBody>
      </p:sp>
      <p:sp>
        <p:nvSpPr>
          <p:cNvPr id="3" name="Footer Placeholder 2">
            <a:extLst>
              <a:ext uri="{FF2B5EF4-FFF2-40B4-BE49-F238E27FC236}">
                <a16:creationId xmlns:a16="http://schemas.microsoft.com/office/drawing/2014/main" id="{9FEE9A82-23D3-4992-BB0D-A85FA9A861C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900DAF6-8366-4A12-9DDE-77CAE0A0BC71}"/>
              </a:ext>
            </a:extLst>
          </p:cNvPr>
          <p:cNvSpPr>
            <a:spLocks noGrp="1"/>
          </p:cNvSpPr>
          <p:nvPr>
            <p:ph type="sldNum" sz="quarter" idx="12"/>
          </p:nvPr>
        </p:nvSpPr>
        <p:spPr/>
        <p:txBody>
          <a:bodyPr/>
          <a:lstStyle/>
          <a:p>
            <a:fld id="{395423C8-ED58-495E-89A4-3925ABDD2DD7}" type="slidenum">
              <a:rPr lang="en-US" smtClean="0"/>
              <a:t>‹#›</a:t>
            </a:fld>
            <a:endParaRPr lang="en-US"/>
          </a:p>
        </p:txBody>
      </p:sp>
    </p:spTree>
    <p:extLst>
      <p:ext uri="{BB962C8B-B14F-4D97-AF65-F5344CB8AC3E}">
        <p14:creationId xmlns:p14="http://schemas.microsoft.com/office/powerpoint/2010/main" val="1987786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xecutive Summar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9F9898D1-C3D1-CCEB-6850-644EB4E900D2}"/>
              </a:ext>
            </a:extLst>
          </p:cNvPr>
          <p:cNvSpPr>
            <a:spLocks noGrp="1"/>
          </p:cNvSpPr>
          <p:nvPr>
            <p:ph type="title" hasCustomPrompt="1"/>
          </p:nvPr>
        </p:nvSpPr>
        <p:spPr>
          <a:xfrm>
            <a:off x="3271586" y="899045"/>
            <a:ext cx="6754995" cy="454024"/>
          </a:xfrm>
          <a:prstGeom prst="rect">
            <a:avLst/>
          </a:prstGeom>
        </p:spPr>
        <p:txBody>
          <a:bodyPr vert="horz" lIns="0" tIns="0" rIns="0" bIns="0" rtlCol="0" anchor="b" anchorCtr="0">
            <a:noAutofit/>
          </a:bodyPr>
          <a:lstStyle>
            <a:lvl1pPr>
              <a:defRPr sz="2700">
                <a:solidFill>
                  <a:schemeClr val="bg1"/>
                </a:solidFill>
              </a:defRPr>
            </a:lvl1pPr>
          </a:lstStyle>
          <a:p>
            <a:r>
              <a:rPr lang="en-GB"/>
              <a:t>Executive Summary</a:t>
            </a:r>
            <a:endParaRPr lang="en-US"/>
          </a:p>
        </p:txBody>
      </p:sp>
      <p:pic>
        <p:nvPicPr>
          <p:cNvPr id="3" name="Picture 2">
            <a:extLst>
              <a:ext uri="{FF2B5EF4-FFF2-40B4-BE49-F238E27FC236}">
                <a16:creationId xmlns:a16="http://schemas.microsoft.com/office/drawing/2014/main" id="{7D3DC03A-9112-C8D4-5612-5A88A16FC87D}"/>
              </a:ext>
            </a:extLst>
          </p:cNvPr>
          <p:cNvPicPr>
            <a:picLocks noGrp="1" noRot="1" noChangeAspect="1" noMove="1" noResize="1" noEditPoints="1" noAdjustHandles="1" noChangeArrowheads="1" noChangeShapeType="1" noCrop="1"/>
          </p:cNvPicPr>
          <p:nvPr userDrawn="1"/>
        </p:nvPicPr>
        <p:blipFill>
          <a:blip r:embed="rId3"/>
          <a:srcRect/>
          <a:stretch/>
        </p:blipFill>
        <p:spPr>
          <a:xfrm>
            <a:off x="0" y="129572"/>
            <a:ext cx="3149600" cy="3149600"/>
          </a:xfrm>
          <a:prstGeom prst="rect">
            <a:avLst/>
          </a:prstGeom>
        </p:spPr>
      </p:pic>
    </p:spTree>
    <p:extLst>
      <p:ext uri="{BB962C8B-B14F-4D97-AF65-F5344CB8AC3E}">
        <p14:creationId xmlns:p14="http://schemas.microsoft.com/office/powerpoint/2010/main" val="3752691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 Employment Outlook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5B5E757-55E6-F196-6333-9A5AE57110A8}"/>
              </a:ext>
            </a:extLst>
          </p:cNvPr>
          <p:cNvSpPr>
            <a:spLocks noGrp="1"/>
          </p:cNvSpPr>
          <p:nvPr>
            <p:ph type="ctrTitle" hasCustomPrompt="1"/>
          </p:nvPr>
        </p:nvSpPr>
        <p:spPr>
          <a:xfrm>
            <a:off x="7118886" y="3272712"/>
            <a:ext cx="4658524" cy="1833150"/>
          </a:xfrm>
          <a:prstGeom prst="rect">
            <a:avLst/>
          </a:prstGeom>
        </p:spPr>
        <p:txBody>
          <a:bodyPr anchor="t" anchorCtr="0">
            <a:noAutofit/>
          </a:bodyPr>
          <a:lstStyle>
            <a:lvl1pPr algn="ctr">
              <a:defRPr lang="en-GB" sz="4400" b="0" kern="1200" spc="-100" baseline="0" dirty="0">
                <a:solidFill>
                  <a:schemeClr val="bg1"/>
                </a:solidFill>
                <a:latin typeface="Arial" panose="020B0604020202020204" pitchFamily="34" charset="0"/>
                <a:ea typeface="+mn-ea"/>
                <a:cs typeface="+mn-cs"/>
              </a:defRPr>
            </a:lvl1pPr>
          </a:lstStyle>
          <a:p>
            <a:pPr marL="0" lvl="0" algn="l" defTabSz="914400" rtl="0" eaLnBrk="1" latinLnBrk="0" hangingPunct="1">
              <a:lnSpc>
                <a:spcPct val="90000"/>
              </a:lnSpc>
            </a:pPr>
            <a:r>
              <a:rPr lang="en-US" noProof="0"/>
              <a:t>Q1 Employer </a:t>
            </a:r>
            <a:br>
              <a:rPr lang="en-US" noProof="0"/>
            </a:br>
            <a:r>
              <a:rPr lang="en-US" noProof="0"/>
              <a:t>Hiring Sentiment</a:t>
            </a:r>
          </a:p>
        </p:txBody>
      </p:sp>
      <p:grpSp>
        <p:nvGrpSpPr>
          <p:cNvPr id="8" name="Group 7">
            <a:extLst>
              <a:ext uri="{FF2B5EF4-FFF2-40B4-BE49-F238E27FC236}">
                <a16:creationId xmlns:a16="http://schemas.microsoft.com/office/drawing/2014/main" id="{904418AB-5802-5878-D043-6CBDF6782C90}"/>
              </a:ext>
            </a:extLst>
          </p:cNvPr>
          <p:cNvGrpSpPr/>
          <p:nvPr userDrawn="1"/>
        </p:nvGrpSpPr>
        <p:grpSpPr>
          <a:xfrm>
            <a:off x="0" y="6403976"/>
            <a:ext cx="12192000" cy="454024"/>
            <a:chOff x="0" y="6403976"/>
            <a:chExt cx="12192000" cy="454024"/>
          </a:xfrm>
        </p:grpSpPr>
        <p:sp>
          <p:nvSpPr>
            <p:cNvPr id="9" name="Rectangle 8">
              <a:extLst>
                <a:ext uri="{FF2B5EF4-FFF2-40B4-BE49-F238E27FC236}">
                  <a16:creationId xmlns:a16="http://schemas.microsoft.com/office/drawing/2014/main" id="{7C54063A-1B2A-C3D0-384C-9B073590E965}"/>
                </a:ext>
              </a:extLst>
            </p:cNvPr>
            <p:cNvSpPr>
              <a:spLocks/>
            </p:cNvSpPr>
            <p:nvPr userDrawn="1"/>
          </p:nvSpPr>
          <p:spPr>
            <a:xfrm>
              <a:off x="0" y="6403976"/>
              <a:ext cx="12192000" cy="454024"/>
            </a:xfrm>
            <a:prstGeom prst="rect">
              <a:avLst/>
            </a:prstGeom>
            <a:solidFill>
              <a:srgbClr val="5C7D70"/>
            </a:solidFill>
            <a:ln>
              <a:noFill/>
            </a:ln>
            <a:effectLst>
              <a:outerShdw blurRad="317500" dir="16200000"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E2132CF9-4578-7664-4F98-D2286BB25A3A}"/>
                </a:ext>
              </a:extLst>
            </p:cNvPr>
            <p:cNvSpPr>
              <a:spLocks/>
            </p:cNvSpPr>
            <p:nvPr userDrawn="1"/>
          </p:nvSpPr>
          <p:spPr>
            <a:xfrm>
              <a:off x="414590" y="6520796"/>
              <a:ext cx="1604349" cy="225425"/>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a:solidFill>
                    <a:schemeClr val="tx1"/>
                  </a:solidFill>
                  <a:latin typeface="Arial" panose="020B0604020202020204" pitchFamily="34" charset="0"/>
                  <a:cs typeface="Arial" panose="020B0604020202020204" pitchFamily="34" charset="0"/>
                </a:rPr>
                <a:t>Employer Hiring Sentiment</a:t>
              </a:r>
            </a:p>
          </p:txBody>
        </p:sp>
        <p:sp>
          <p:nvSpPr>
            <p:cNvPr id="11" name="Rounded Rectangle 10">
              <a:extLst>
                <a:ext uri="{FF2B5EF4-FFF2-40B4-BE49-F238E27FC236}">
                  <a16:creationId xmlns:a16="http://schemas.microsoft.com/office/drawing/2014/main" id="{6CB79FB8-641D-7C69-9BD4-BAA608017E43}"/>
                </a:ext>
              </a:extLst>
            </p:cNvPr>
            <p:cNvSpPr>
              <a:spLocks/>
            </p:cNvSpPr>
            <p:nvPr userDrawn="1"/>
          </p:nvSpPr>
          <p:spPr>
            <a:xfrm>
              <a:off x="2195276" y="6521072"/>
              <a:ext cx="1604349" cy="225425"/>
            </a:xfrm>
            <a:prstGeom prst="roundRect">
              <a:avLst>
                <a:gd name="adj" fmla="val 50000"/>
              </a:avLst>
            </a:prstGeom>
            <a:solidFill>
              <a:srgbClr val="5C7D7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bg1"/>
                  </a:solidFill>
                  <a:latin typeface="Arial" panose="020B0604020202020204" pitchFamily="34" charset="0"/>
                  <a:cs typeface="Arial" panose="020B0604020202020204" pitchFamily="34" charset="0"/>
                </a:rPr>
                <a:t>Workforce Trends</a:t>
              </a:r>
            </a:p>
          </p:txBody>
        </p:sp>
        <p:sp>
          <p:nvSpPr>
            <p:cNvPr id="12" name="Rounded Rectangle 11">
              <a:extLst>
                <a:ext uri="{FF2B5EF4-FFF2-40B4-BE49-F238E27FC236}">
                  <a16:creationId xmlns:a16="http://schemas.microsoft.com/office/drawing/2014/main" id="{F4CE63C7-9C39-7EA7-0B5D-3FA69EA7EA14}"/>
                </a:ext>
              </a:extLst>
            </p:cNvPr>
            <p:cNvSpPr>
              <a:spLocks/>
            </p:cNvSpPr>
            <p:nvPr userDrawn="1"/>
          </p:nvSpPr>
          <p:spPr>
            <a:xfrm>
              <a:off x="3975962" y="6521072"/>
              <a:ext cx="1604349" cy="225425"/>
            </a:xfrm>
            <a:prstGeom prst="roundRect">
              <a:avLst>
                <a:gd name="adj" fmla="val 50000"/>
              </a:avLst>
            </a:prstGeom>
            <a:solidFill>
              <a:srgbClr val="5C7D7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a:solidFill>
                    <a:schemeClr val="bg1"/>
                  </a:solidFill>
                  <a:latin typeface="Arial" panose="020B0604020202020204" pitchFamily="34" charset="0"/>
                  <a:cs typeface="Arial" panose="020B0604020202020204" pitchFamily="34" charset="0"/>
                </a:rPr>
                <a:t>About the Survey</a:t>
              </a:r>
            </a:p>
          </p:txBody>
        </p:sp>
        <p:sp>
          <p:nvSpPr>
            <p:cNvPr id="13" name="Rounded Rectangle 12">
              <a:extLst>
                <a:ext uri="{FF2B5EF4-FFF2-40B4-BE49-F238E27FC236}">
                  <a16:creationId xmlns:a16="http://schemas.microsoft.com/office/drawing/2014/main" id="{FFDAD309-9B5B-5B6E-4A4D-8A99A91CA579}"/>
                </a:ext>
              </a:extLst>
            </p:cNvPr>
            <p:cNvSpPr>
              <a:spLocks/>
            </p:cNvSpPr>
            <p:nvPr userDrawn="1"/>
          </p:nvSpPr>
          <p:spPr>
            <a:xfrm>
              <a:off x="5756648" y="6521072"/>
              <a:ext cx="1604349" cy="225425"/>
            </a:xfrm>
            <a:prstGeom prst="roundRect">
              <a:avLst>
                <a:gd name="adj" fmla="val 50000"/>
              </a:avLst>
            </a:prstGeom>
            <a:solidFill>
              <a:srgbClr val="5C7D7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a:solidFill>
                  <a:schemeClr val="bg1"/>
                </a:solidFill>
                <a:latin typeface="Arial" panose="020B0604020202020204" pitchFamily="34" charset="0"/>
                <a:cs typeface="Arial" panose="020B0604020202020204" pitchFamily="34" charset="0"/>
              </a:endParaRPr>
            </a:p>
          </p:txBody>
        </p:sp>
      </p:grpSp>
      <p:pic>
        <p:nvPicPr>
          <p:cNvPr id="2" name="Graphic 1">
            <a:extLst>
              <a:ext uri="{FF2B5EF4-FFF2-40B4-BE49-F238E27FC236}">
                <a16:creationId xmlns:a16="http://schemas.microsoft.com/office/drawing/2014/main" id="{24E1374B-7CE0-4E23-8427-39BB094A676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118887" y="2107745"/>
            <a:ext cx="929297" cy="929297"/>
          </a:xfrm>
          <a:prstGeom prst="rect">
            <a:avLst/>
          </a:prstGeom>
        </p:spPr>
      </p:pic>
    </p:spTree>
    <p:extLst>
      <p:ext uri="{BB962C8B-B14F-4D97-AF65-F5344CB8AC3E}">
        <p14:creationId xmlns:p14="http://schemas.microsoft.com/office/powerpoint/2010/main" val="168326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 Employment Outlooks">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9F9898D1-C3D1-CCEB-6850-644EB4E900D2}"/>
              </a:ext>
            </a:extLst>
          </p:cNvPr>
          <p:cNvSpPr>
            <a:spLocks noGrp="1"/>
          </p:cNvSpPr>
          <p:nvPr>
            <p:ph type="title" hasCustomPrompt="1"/>
          </p:nvPr>
        </p:nvSpPr>
        <p:spPr>
          <a:xfrm>
            <a:off x="1019175" y="845004"/>
            <a:ext cx="7200900" cy="485775"/>
          </a:xfrm>
          <a:prstGeom prst="rect">
            <a:avLst/>
          </a:prstGeom>
        </p:spPr>
        <p:txBody>
          <a:bodyPr vert="horz" lIns="0" tIns="0" rIns="0" bIns="0" rtlCol="0" anchor="ctr" anchorCtr="0">
            <a:noAutofit/>
          </a:bodyPr>
          <a:lstStyle>
            <a:lvl1pPr>
              <a:defRPr sz="2700">
                <a:solidFill>
                  <a:schemeClr val="accent2"/>
                </a:solidFill>
              </a:defRPr>
            </a:lvl1pPr>
          </a:lstStyle>
          <a:p>
            <a:r>
              <a:rPr lang="en-GB"/>
              <a:t>Click To Add Content Title</a:t>
            </a:r>
            <a:endParaRPr lang="en-US"/>
          </a:p>
        </p:txBody>
      </p:sp>
      <p:sp>
        <p:nvSpPr>
          <p:cNvPr id="35" name="Text Placeholder 2">
            <a:extLst>
              <a:ext uri="{FF2B5EF4-FFF2-40B4-BE49-F238E27FC236}">
                <a16:creationId xmlns:a16="http://schemas.microsoft.com/office/drawing/2014/main" id="{B2E84584-93E2-0412-118D-C91667E7E65F}"/>
              </a:ext>
            </a:extLst>
          </p:cNvPr>
          <p:cNvSpPr>
            <a:spLocks noGrp="1"/>
          </p:cNvSpPr>
          <p:nvPr>
            <p:ph idx="1" hasCustomPrompt="1"/>
          </p:nvPr>
        </p:nvSpPr>
        <p:spPr>
          <a:xfrm>
            <a:off x="1019175" y="1564686"/>
            <a:ext cx="10153650" cy="3962535"/>
          </a:xfrm>
          <a:prstGeom prst="rect">
            <a:avLst/>
          </a:prstGeom>
        </p:spPr>
        <p:txBody>
          <a:bodyPr vert="horz" lIns="0" tIns="0" rIns="0" bIns="0" rtlCol="0" anchor="t" anchorCtr="0">
            <a:noAutofit/>
          </a:bodyPr>
          <a:lstStyle>
            <a:lvl1pPr marL="0" indent="0">
              <a:lnSpc>
                <a:spcPts val="2200"/>
              </a:lnSpc>
              <a:spcAft>
                <a:spcPts val="600"/>
              </a:spcAft>
              <a:buNone/>
              <a:defRPr sz="15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Click  to add page body copy.</a:t>
            </a:r>
          </a:p>
        </p:txBody>
      </p:sp>
      <p:grpSp>
        <p:nvGrpSpPr>
          <p:cNvPr id="2" name="Group 1">
            <a:extLst>
              <a:ext uri="{FF2B5EF4-FFF2-40B4-BE49-F238E27FC236}">
                <a16:creationId xmlns:a16="http://schemas.microsoft.com/office/drawing/2014/main" id="{14B965E3-D05C-618C-C444-C967FAB0E33B}"/>
              </a:ext>
            </a:extLst>
          </p:cNvPr>
          <p:cNvGrpSpPr/>
          <p:nvPr userDrawn="1"/>
        </p:nvGrpSpPr>
        <p:grpSpPr>
          <a:xfrm>
            <a:off x="0" y="6403976"/>
            <a:ext cx="12192000" cy="454024"/>
            <a:chOff x="0" y="6403976"/>
            <a:chExt cx="12192000" cy="454024"/>
          </a:xfrm>
        </p:grpSpPr>
        <p:sp>
          <p:nvSpPr>
            <p:cNvPr id="3" name="Rectangle 2">
              <a:extLst>
                <a:ext uri="{FF2B5EF4-FFF2-40B4-BE49-F238E27FC236}">
                  <a16:creationId xmlns:a16="http://schemas.microsoft.com/office/drawing/2014/main" id="{F698BA60-C162-0B44-D24A-005FAA54E538}"/>
                </a:ext>
              </a:extLst>
            </p:cNvPr>
            <p:cNvSpPr>
              <a:spLocks/>
            </p:cNvSpPr>
            <p:nvPr userDrawn="1"/>
          </p:nvSpPr>
          <p:spPr>
            <a:xfrm>
              <a:off x="0" y="6403976"/>
              <a:ext cx="12192000" cy="454024"/>
            </a:xfrm>
            <a:prstGeom prst="rect">
              <a:avLst/>
            </a:prstGeom>
            <a:solidFill>
              <a:srgbClr val="5C7D70"/>
            </a:solidFill>
            <a:ln>
              <a:noFill/>
            </a:ln>
            <a:effectLst>
              <a:outerShdw blurRad="317500" dir="16200000"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a:extLst>
                <a:ext uri="{FF2B5EF4-FFF2-40B4-BE49-F238E27FC236}">
                  <a16:creationId xmlns:a16="http://schemas.microsoft.com/office/drawing/2014/main" id="{5481E8E4-5F73-9BFB-423C-9991DCDDC353}"/>
                </a:ext>
              </a:extLst>
            </p:cNvPr>
            <p:cNvSpPr>
              <a:spLocks/>
            </p:cNvSpPr>
            <p:nvPr userDrawn="1"/>
          </p:nvSpPr>
          <p:spPr>
            <a:xfrm>
              <a:off x="414590" y="6520796"/>
              <a:ext cx="1604349" cy="225425"/>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a:solidFill>
                    <a:schemeClr val="tx1"/>
                  </a:solidFill>
                  <a:latin typeface="Arial" panose="020B0604020202020204" pitchFamily="34" charset="0"/>
                  <a:cs typeface="Arial" panose="020B0604020202020204" pitchFamily="34" charset="0"/>
                </a:rPr>
                <a:t>Employer Hiring Sentiment</a:t>
              </a:r>
            </a:p>
          </p:txBody>
        </p:sp>
        <p:sp>
          <p:nvSpPr>
            <p:cNvPr id="5" name="Rounded Rectangle 4">
              <a:extLst>
                <a:ext uri="{FF2B5EF4-FFF2-40B4-BE49-F238E27FC236}">
                  <a16:creationId xmlns:a16="http://schemas.microsoft.com/office/drawing/2014/main" id="{C310A3B8-2DCF-B5CE-E5E4-34BF7DBC406E}"/>
                </a:ext>
              </a:extLst>
            </p:cNvPr>
            <p:cNvSpPr>
              <a:spLocks/>
            </p:cNvSpPr>
            <p:nvPr userDrawn="1"/>
          </p:nvSpPr>
          <p:spPr>
            <a:xfrm>
              <a:off x="2195276" y="6521072"/>
              <a:ext cx="1604349" cy="225425"/>
            </a:xfrm>
            <a:prstGeom prst="roundRect">
              <a:avLst>
                <a:gd name="adj" fmla="val 50000"/>
              </a:avLst>
            </a:prstGeom>
            <a:solidFill>
              <a:srgbClr val="5C7D7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bg1"/>
                  </a:solidFill>
                  <a:latin typeface="Arial" panose="020B0604020202020204" pitchFamily="34" charset="0"/>
                  <a:cs typeface="Arial" panose="020B0604020202020204" pitchFamily="34" charset="0"/>
                </a:rPr>
                <a:t>Workforce Trends</a:t>
              </a:r>
            </a:p>
          </p:txBody>
        </p:sp>
        <p:sp>
          <p:nvSpPr>
            <p:cNvPr id="6" name="Rounded Rectangle 5">
              <a:extLst>
                <a:ext uri="{FF2B5EF4-FFF2-40B4-BE49-F238E27FC236}">
                  <a16:creationId xmlns:a16="http://schemas.microsoft.com/office/drawing/2014/main" id="{06A97417-A3ED-D20A-DB25-F94E4C4B7C7B}"/>
                </a:ext>
              </a:extLst>
            </p:cNvPr>
            <p:cNvSpPr>
              <a:spLocks/>
            </p:cNvSpPr>
            <p:nvPr userDrawn="1"/>
          </p:nvSpPr>
          <p:spPr>
            <a:xfrm>
              <a:off x="3975962" y="6521072"/>
              <a:ext cx="1604349" cy="225425"/>
            </a:xfrm>
            <a:prstGeom prst="roundRect">
              <a:avLst>
                <a:gd name="adj" fmla="val 50000"/>
              </a:avLst>
            </a:prstGeom>
            <a:solidFill>
              <a:srgbClr val="5C7D7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a:solidFill>
                    <a:schemeClr val="bg1"/>
                  </a:solidFill>
                  <a:latin typeface="Arial" panose="020B0604020202020204" pitchFamily="34" charset="0"/>
                  <a:cs typeface="Arial" panose="020B0604020202020204" pitchFamily="34" charset="0"/>
                </a:rPr>
                <a:t>About the Survey</a:t>
              </a:r>
            </a:p>
          </p:txBody>
        </p:sp>
        <p:sp>
          <p:nvSpPr>
            <p:cNvPr id="14" name="Rounded Rectangle 13">
              <a:extLst>
                <a:ext uri="{FF2B5EF4-FFF2-40B4-BE49-F238E27FC236}">
                  <a16:creationId xmlns:a16="http://schemas.microsoft.com/office/drawing/2014/main" id="{3561210D-2B5F-A92E-3F13-7458FF47044C}"/>
                </a:ext>
              </a:extLst>
            </p:cNvPr>
            <p:cNvSpPr>
              <a:spLocks/>
            </p:cNvSpPr>
            <p:nvPr userDrawn="1"/>
          </p:nvSpPr>
          <p:spPr>
            <a:xfrm>
              <a:off x="5756648" y="6521072"/>
              <a:ext cx="1604349" cy="225425"/>
            </a:xfrm>
            <a:prstGeom prst="roundRect">
              <a:avLst>
                <a:gd name="adj" fmla="val 50000"/>
              </a:avLst>
            </a:prstGeom>
            <a:solidFill>
              <a:srgbClr val="5C7D7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22423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 Workforce Trend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5B5E757-55E6-F196-6333-9A5AE57110A8}"/>
              </a:ext>
            </a:extLst>
          </p:cNvPr>
          <p:cNvSpPr>
            <a:spLocks noGrp="1"/>
          </p:cNvSpPr>
          <p:nvPr>
            <p:ph type="ctrTitle" hasCustomPrompt="1"/>
          </p:nvPr>
        </p:nvSpPr>
        <p:spPr>
          <a:xfrm>
            <a:off x="7118886" y="3272712"/>
            <a:ext cx="4658524" cy="1833150"/>
          </a:xfrm>
          <a:prstGeom prst="rect">
            <a:avLst/>
          </a:prstGeom>
        </p:spPr>
        <p:txBody>
          <a:bodyPr anchor="t" anchorCtr="0">
            <a:noAutofit/>
          </a:bodyPr>
          <a:lstStyle>
            <a:lvl1pPr algn="ctr">
              <a:defRPr lang="en-GB" sz="4400" b="0" kern="1200" spc="-100" baseline="0" dirty="0">
                <a:solidFill>
                  <a:schemeClr val="bg1"/>
                </a:solidFill>
                <a:latin typeface="Arial" panose="020B0604020202020204" pitchFamily="34" charset="0"/>
                <a:ea typeface="+mn-ea"/>
                <a:cs typeface="+mn-cs"/>
              </a:defRPr>
            </a:lvl1pPr>
          </a:lstStyle>
          <a:p>
            <a:pPr marL="0" lvl="0" algn="l" defTabSz="914400" rtl="0" eaLnBrk="1" latinLnBrk="0" hangingPunct="1">
              <a:lnSpc>
                <a:spcPct val="90000"/>
              </a:lnSpc>
            </a:pPr>
            <a:r>
              <a:rPr lang="en-US" noProof="0"/>
              <a:t>Workforce </a:t>
            </a:r>
            <a:br>
              <a:rPr lang="en-US" noProof="0"/>
            </a:br>
            <a:r>
              <a:rPr lang="en-US" noProof="0"/>
              <a:t>Trends</a:t>
            </a:r>
          </a:p>
        </p:txBody>
      </p:sp>
      <p:pic>
        <p:nvPicPr>
          <p:cNvPr id="3" name="Graphic 2">
            <a:extLst>
              <a:ext uri="{FF2B5EF4-FFF2-40B4-BE49-F238E27FC236}">
                <a16:creationId xmlns:a16="http://schemas.microsoft.com/office/drawing/2014/main" id="{278A2EE9-1741-956D-81F4-6528F8C6489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7118886" y="2107745"/>
            <a:ext cx="929296" cy="929296"/>
          </a:xfrm>
          <a:prstGeom prst="rect">
            <a:avLst/>
          </a:prstGeom>
        </p:spPr>
      </p:pic>
      <p:grpSp>
        <p:nvGrpSpPr>
          <p:cNvPr id="2" name="Group 1">
            <a:extLst>
              <a:ext uri="{FF2B5EF4-FFF2-40B4-BE49-F238E27FC236}">
                <a16:creationId xmlns:a16="http://schemas.microsoft.com/office/drawing/2014/main" id="{82AE8C24-7754-7C04-DC37-7DE6235CD9B6}"/>
              </a:ext>
            </a:extLst>
          </p:cNvPr>
          <p:cNvGrpSpPr/>
          <p:nvPr userDrawn="1"/>
        </p:nvGrpSpPr>
        <p:grpSpPr>
          <a:xfrm>
            <a:off x="0" y="6403976"/>
            <a:ext cx="12192000" cy="454024"/>
            <a:chOff x="0" y="6403976"/>
            <a:chExt cx="12192000" cy="454024"/>
          </a:xfrm>
        </p:grpSpPr>
        <p:sp>
          <p:nvSpPr>
            <p:cNvPr id="5" name="Rectangle 4">
              <a:extLst>
                <a:ext uri="{FF2B5EF4-FFF2-40B4-BE49-F238E27FC236}">
                  <a16:creationId xmlns:a16="http://schemas.microsoft.com/office/drawing/2014/main" id="{6FDB6301-2D46-990F-D5FC-6CB665802D60}"/>
                </a:ext>
              </a:extLst>
            </p:cNvPr>
            <p:cNvSpPr>
              <a:spLocks/>
            </p:cNvSpPr>
            <p:nvPr userDrawn="1"/>
          </p:nvSpPr>
          <p:spPr>
            <a:xfrm>
              <a:off x="0" y="6403976"/>
              <a:ext cx="12192000" cy="454024"/>
            </a:xfrm>
            <a:prstGeom prst="rect">
              <a:avLst/>
            </a:prstGeom>
            <a:solidFill>
              <a:srgbClr val="5C7D70"/>
            </a:solidFill>
            <a:ln>
              <a:noFill/>
            </a:ln>
            <a:effectLst>
              <a:outerShdw blurRad="317500" dir="16200000"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FCE801D9-72B9-C5C7-A78F-D63B4761688E}"/>
                </a:ext>
              </a:extLst>
            </p:cNvPr>
            <p:cNvSpPr>
              <a:spLocks/>
            </p:cNvSpPr>
            <p:nvPr userDrawn="1"/>
          </p:nvSpPr>
          <p:spPr>
            <a:xfrm>
              <a:off x="414590" y="6520796"/>
              <a:ext cx="1604349" cy="225425"/>
            </a:xfrm>
            <a:prstGeom prst="roundRect">
              <a:avLst>
                <a:gd name="adj" fmla="val 50000"/>
              </a:avLst>
            </a:prstGeom>
            <a:solidFill>
              <a:srgbClr val="5C7D7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0">
                  <a:solidFill>
                    <a:schemeClr val="bg1"/>
                  </a:solidFill>
                  <a:latin typeface="Arial" panose="020B0604020202020204" pitchFamily="34" charset="0"/>
                  <a:cs typeface="Arial" panose="020B0604020202020204" pitchFamily="34" charset="0"/>
                </a:rPr>
                <a:t>Employer Hiring Sentiment</a:t>
              </a:r>
            </a:p>
          </p:txBody>
        </p:sp>
        <p:sp>
          <p:nvSpPr>
            <p:cNvPr id="7" name="Rounded Rectangle 6">
              <a:extLst>
                <a:ext uri="{FF2B5EF4-FFF2-40B4-BE49-F238E27FC236}">
                  <a16:creationId xmlns:a16="http://schemas.microsoft.com/office/drawing/2014/main" id="{EE02BB81-5578-7642-A946-C20C55B9C920}"/>
                </a:ext>
              </a:extLst>
            </p:cNvPr>
            <p:cNvSpPr>
              <a:spLocks/>
            </p:cNvSpPr>
            <p:nvPr userDrawn="1"/>
          </p:nvSpPr>
          <p:spPr>
            <a:xfrm>
              <a:off x="2195276" y="6521072"/>
              <a:ext cx="1604349" cy="225425"/>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a:solidFill>
                    <a:schemeClr val="tx1"/>
                  </a:solidFill>
                  <a:latin typeface="Arial" panose="020B0604020202020204" pitchFamily="34" charset="0"/>
                  <a:cs typeface="Arial" panose="020B0604020202020204" pitchFamily="34" charset="0"/>
                </a:rPr>
                <a:t>Workforce Trends</a:t>
              </a:r>
            </a:p>
          </p:txBody>
        </p:sp>
        <p:sp>
          <p:nvSpPr>
            <p:cNvPr id="14" name="Rounded Rectangle 13">
              <a:extLst>
                <a:ext uri="{FF2B5EF4-FFF2-40B4-BE49-F238E27FC236}">
                  <a16:creationId xmlns:a16="http://schemas.microsoft.com/office/drawing/2014/main" id="{77FDD48C-0ED5-B9E7-7D19-C11929AB2C61}"/>
                </a:ext>
              </a:extLst>
            </p:cNvPr>
            <p:cNvSpPr>
              <a:spLocks/>
            </p:cNvSpPr>
            <p:nvPr userDrawn="1"/>
          </p:nvSpPr>
          <p:spPr>
            <a:xfrm>
              <a:off x="3975962" y="6521072"/>
              <a:ext cx="1604349" cy="225425"/>
            </a:xfrm>
            <a:prstGeom prst="roundRect">
              <a:avLst>
                <a:gd name="adj" fmla="val 50000"/>
              </a:avLst>
            </a:prstGeom>
            <a:solidFill>
              <a:srgbClr val="5C7D7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a:solidFill>
                    <a:schemeClr val="bg1"/>
                  </a:solidFill>
                  <a:latin typeface="Arial" panose="020B0604020202020204" pitchFamily="34" charset="0"/>
                  <a:cs typeface="Arial" panose="020B0604020202020204" pitchFamily="34" charset="0"/>
                </a:rPr>
                <a:t>About the Survey</a:t>
              </a:r>
            </a:p>
          </p:txBody>
        </p:sp>
        <p:sp>
          <p:nvSpPr>
            <p:cNvPr id="15" name="Rounded Rectangle 14">
              <a:extLst>
                <a:ext uri="{FF2B5EF4-FFF2-40B4-BE49-F238E27FC236}">
                  <a16:creationId xmlns:a16="http://schemas.microsoft.com/office/drawing/2014/main" id="{62843C29-63D2-C29F-26CF-990ECF47340F}"/>
                </a:ext>
              </a:extLst>
            </p:cNvPr>
            <p:cNvSpPr>
              <a:spLocks/>
            </p:cNvSpPr>
            <p:nvPr userDrawn="1"/>
          </p:nvSpPr>
          <p:spPr>
            <a:xfrm>
              <a:off x="5756648" y="6521072"/>
              <a:ext cx="1604349" cy="225425"/>
            </a:xfrm>
            <a:prstGeom prst="roundRect">
              <a:avLst>
                <a:gd name="adj" fmla="val 50000"/>
              </a:avLst>
            </a:prstGeom>
            <a:solidFill>
              <a:srgbClr val="5C7D7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284280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 Workforce Trend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5B5E757-55E6-F196-6333-9A5AE57110A8}"/>
              </a:ext>
            </a:extLst>
          </p:cNvPr>
          <p:cNvSpPr>
            <a:spLocks noGrp="1"/>
          </p:cNvSpPr>
          <p:nvPr>
            <p:ph type="ctrTitle" hasCustomPrompt="1"/>
          </p:nvPr>
        </p:nvSpPr>
        <p:spPr>
          <a:xfrm>
            <a:off x="7118886" y="3272712"/>
            <a:ext cx="4658524" cy="1833150"/>
          </a:xfrm>
          <a:prstGeom prst="rect">
            <a:avLst/>
          </a:prstGeom>
        </p:spPr>
        <p:txBody>
          <a:bodyPr anchor="t" anchorCtr="0">
            <a:noAutofit/>
          </a:bodyPr>
          <a:lstStyle>
            <a:lvl1pPr algn="ctr">
              <a:defRPr lang="en-GB" sz="4400" b="0" kern="1200" spc="-100" baseline="0" dirty="0">
                <a:solidFill>
                  <a:schemeClr val="bg1"/>
                </a:solidFill>
                <a:latin typeface="Arial" panose="020B0604020202020204" pitchFamily="34" charset="0"/>
                <a:ea typeface="+mn-ea"/>
                <a:cs typeface="+mn-cs"/>
              </a:defRPr>
            </a:lvl1pPr>
          </a:lstStyle>
          <a:p>
            <a:pPr marL="0" lvl="0" algn="l" defTabSz="914400" rtl="0" eaLnBrk="1" latinLnBrk="0" hangingPunct="1">
              <a:lnSpc>
                <a:spcPct val="90000"/>
              </a:lnSpc>
            </a:pPr>
            <a:r>
              <a:rPr lang="en-US" noProof="0"/>
              <a:t>Workforce </a:t>
            </a:r>
            <a:br>
              <a:rPr lang="en-US" noProof="0"/>
            </a:br>
            <a:r>
              <a:rPr lang="en-US" noProof="0"/>
              <a:t>Trends</a:t>
            </a:r>
          </a:p>
        </p:txBody>
      </p:sp>
      <p:pic>
        <p:nvPicPr>
          <p:cNvPr id="3" name="Graphic 2">
            <a:extLst>
              <a:ext uri="{FF2B5EF4-FFF2-40B4-BE49-F238E27FC236}">
                <a16:creationId xmlns:a16="http://schemas.microsoft.com/office/drawing/2014/main" id="{278A2EE9-1741-956D-81F4-6528F8C6489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7118886" y="2107745"/>
            <a:ext cx="929296" cy="929296"/>
          </a:xfrm>
          <a:prstGeom prst="rect">
            <a:avLst/>
          </a:prstGeom>
        </p:spPr>
      </p:pic>
      <p:grpSp>
        <p:nvGrpSpPr>
          <p:cNvPr id="2" name="Group 1">
            <a:extLst>
              <a:ext uri="{FF2B5EF4-FFF2-40B4-BE49-F238E27FC236}">
                <a16:creationId xmlns:a16="http://schemas.microsoft.com/office/drawing/2014/main" id="{82AE8C24-7754-7C04-DC37-7DE6235CD9B6}"/>
              </a:ext>
            </a:extLst>
          </p:cNvPr>
          <p:cNvGrpSpPr/>
          <p:nvPr userDrawn="1"/>
        </p:nvGrpSpPr>
        <p:grpSpPr>
          <a:xfrm>
            <a:off x="0" y="6403976"/>
            <a:ext cx="12192000" cy="454024"/>
            <a:chOff x="0" y="6403976"/>
            <a:chExt cx="12192000" cy="454024"/>
          </a:xfrm>
        </p:grpSpPr>
        <p:sp>
          <p:nvSpPr>
            <p:cNvPr id="5" name="Rectangle 4">
              <a:extLst>
                <a:ext uri="{FF2B5EF4-FFF2-40B4-BE49-F238E27FC236}">
                  <a16:creationId xmlns:a16="http://schemas.microsoft.com/office/drawing/2014/main" id="{6FDB6301-2D46-990F-D5FC-6CB665802D60}"/>
                </a:ext>
              </a:extLst>
            </p:cNvPr>
            <p:cNvSpPr>
              <a:spLocks/>
            </p:cNvSpPr>
            <p:nvPr userDrawn="1"/>
          </p:nvSpPr>
          <p:spPr>
            <a:xfrm>
              <a:off x="0" y="6403976"/>
              <a:ext cx="12192000" cy="454024"/>
            </a:xfrm>
            <a:prstGeom prst="rect">
              <a:avLst/>
            </a:prstGeom>
            <a:solidFill>
              <a:srgbClr val="5C7D70"/>
            </a:solidFill>
            <a:ln>
              <a:noFill/>
            </a:ln>
            <a:effectLst>
              <a:outerShdw blurRad="317500" dir="16200000"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FCE801D9-72B9-C5C7-A78F-D63B4761688E}"/>
                </a:ext>
              </a:extLst>
            </p:cNvPr>
            <p:cNvSpPr>
              <a:spLocks/>
            </p:cNvSpPr>
            <p:nvPr userDrawn="1"/>
          </p:nvSpPr>
          <p:spPr>
            <a:xfrm>
              <a:off x="414590" y="6520796"/>
              <a:ext cx="1604349" cy="225425"/>
            </a:xfrm>
            <a:prstGeom prst="roundRect">
              <a:avLst>
                <a:gd name="adj" fmla="val 50000"/>
              </a:avLst>
            </a:prstGeom>
            <a:solidFill>
              <a:srgbClr val="5C7D7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0">
                  <a:solidFill>
                    <a:schemeClr val="bg1"/>
                  </a:solidFill>
                  <a:latin typeface="Arial" panose="020B0604020202020204" pitchFamily="34" charset="0"/>
                  <a:cs typeface="Arial" panose="020B0604020202020204" pitchFamily="34" charset="0"/>
                </a:rPr>
                <a:t>Employer Hiring Sentiment</a:t>
              </a:r>
            </a:p>
          </p:txBody>
        </p:sp>
        <p:sp>
          <p:nvSpPr>
            <p:cNvPr id="7" name="Rounded Rectangle 6">
              <a:extLst>
                <a:ext uri="{FF2B5EF4-FFF2-40B4-BE49-F238E27FC236}">
                  <a16:creationId xmlns:a16="http://schemas.microsoft.com/office/drawing/2014/main" id="{EE02BB81-5578-7642-A946-C20C55B9C920}"/>
                </a:ext>
              </a:extLst>
            </p:cNvPr>
            <p:cNvSpPr>
              <a:spLocks/>
            </p:cNvSpPr>
            <p:nvPr userDrawn="1"/>
          </p:nvSpPr>
          <p:spPr>
            <a:xfrm>
              <a:off x="2195276" y="6521072"/>
              <a:ext cx="1604349" cy="225425"/>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a:solidFill>
                    <a:schemeClr val="tx1"/>
                  </a:solidFill>
                  <a:latin typeface="Arial" panose="020B0604020202020204" pitchFamily="34" charset="0"/>
                  <a:cs typeface="Arial" panose="020B0604020202020204" pitchFamily="34" charset="0"/>
                </a:rPr>
                <a:t>Workforce Trends</a:t>
              </a:r>
            </a:p>
          </p:txBody>
        </p:sp>
        <p:sp>
          <p:nvSpPr>
            <p:cNvPr id="14" name="Rounded Rectangle 13">
              <a:extLst>
                <a:ext uri="{FF2B5EF4-FFF2-40B4-BE49-F238E27FC236}">
                  <a16:creationId xmlns:a16="http://schemas.microsoft.com/office/drawing/2014/main" id="{77FDD48C-0ED5-B9E7-7D19-C11929AB2C61}"/>
                </a:ext>
              </a:extLst>
            </p:cNvPr>
            <p:cNvSpPr>
              <a:spLocks/>
            </p:cNvSpPr>
            <p:nvPr userDrawn="1"/>
          </p:nvSpPr>
          <p:spPr>
            <a:xfrm>
              <a:off x="3975962" y="6521072"/>
              <a:ext cx="1604349" cy="225425"/>
            </a:xfrm>
            <a:prstGeom prst="roundRect">
              <a:avLst>
                <a:gd name="adj" fmla="val 50000"/>
              </a:avLst>
            </a:prstGeom>
            <a:solidFill>
              <a:srgbClr val="5C7D7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a:solidFill>
                    <a:schemeClr val="bg1"/>
                  </a:solidFill>
                  <a:latin typeface="Arial" panose="020B0604020202020204" pitchFamily="34" charset="0"/>
                  <a:cs typeface="Arial" panose="020B0604020202020204" pitchFamily="34" charset="0"/>
                </a:rPr>
                <a:t>About the Survey</a:t>
              </a:r>
            </a:p>
          </p:txBody>
        </p:sp>
        <p:sp>
          <p:nvSpPr>
            <p:cNvPr id="15" name="Rounded Rectangle 14">
              <a:extLst>
                <a:ext uri="{FF2B5EF4-FFF2-40B4-BE49-F238E27FC236}">
                  <a16:creationId xmlns:a16="http://schemas.microsoft.com/office/drawing/2014/main" id="{62843C29-63D2-C29F-26CF-990ECF47340F}"/>
                </a:ext>
              </a:extLst>
            </p:cNvPr>
            <p:cNvSpPr>
              <a:spLocks/>
            </p:cNvSpPr>
            <p:nvPr userDrawn="1"/>
          </p:nvSpPr>
          <p:spPr>
            <a:xfrm>
              <a:off x="5756648" y="6521072"/>
              <a:ext cx="1604349" cy="225425"/>
            </a:xfrm>
            <a:prstGeom prst="roundRect">
              <a:avLst>
                <a:gd name="adj" fmla="val 50000"/>
              </a:avLst>
            </a:prstGeom>
            <a:solidFill>
              <a:srgbClr val="5C7D7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19829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 Workforce Trends">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9F9898D1-C3D1-CCEB-6850-644EB4E900D2}"/>
              </a:ext>
            </a:extLst>
          </p:cNvPr>
          <p:cNvSpPr>
            <a:spLocks noGrp="1"/>
          </p:cNvSpPr>
          <p:nvPr>
            <p:ph type="title" hasCustomPrompt="1"/>
          </p:nvPr>
        </p:nvSpPr>
        <p:spPr>
          <a:xfrm>
            <a:off x="1019175" y="845004"/>
            <a:ext cx="7200900" cy="485775"/>
          </a:xfrm>
          <a:prstGeom prst="rect">
            <a:avLst/>
          </a:prstGeom>
        </p:spPr>
        <p:txBody>
          <a:bodyPr vert="horz" lIns="0" tIns="0" rIns="0" bIns="0" rtlCol="0" anchor="ctr" anchorCtr="0">
            <a:noAutofit/>
          </a:bodyPr>
          <a:lstStyle>
            <a:lvl1pPr>
              <a:defRPr sz="2700">
                <a:solidFill>
                  <a:schemeClr val="accent2"/>
                </a:solidFill>
              </a:defRPr>
            </a:lvl1pPr>
          </a:lstStyle>
          <a:p>
            <a:r>
              <a:rPr lang="en-GB"/>
              <a:t>Click To Add Content Title</a:t>
            </a:r>
            <a:endParaRPr lang="en-US"/>
          </a:p>
        </p:txBody>
      </p:sp>
      <p:sp>
        <p:nvSpPr>
          <p:cNvPr id="35" name="Text Placeholder 2">
            <a:extLst>
              <a:ext uri="{FF2B5EF4-FFF2-40B4-BE49-F238E27FC236}">
                <a16:creationId xmlns:a16="http://schemas.microsoft.com/office/drawing/2014/main" id="{B2E84584-93E2-0412-118D-C91667E7E65F}"/>
              </a:ext>
            </a:extLst>
          </p:cNvPr>
          <p:cNvSpPr>
            <a:spLocks noGrp="1"/>
          </p:cNvSpPr>
          <p:nvPr>
            <p:ph idx="1" hasCustomPrompt="1"/>
          </p:nvPr>
        </p:nvSpPr>
        <p:spPr>
          <a:xfrm>
            <a:off x="1019175" y="1564686"/>
            <a:ext cx="10153650" cy="3962535"/>
          </a:xfrm>
          <a:prstGeom prst="rect">
            <a:avLst/>
          </a:prstGeom>
        </p:spPr>
        <p:txBody>
          <a:bodyPr vert="horz" lIns="0" tIns="0" rIns="0" bIns="0" rtlCol="0" anchor="t" anchorCtr="0">
            <a:noAutofit/>
          </a:bodyPr>
          <a:lstStyle>
            <a:lvl1pPr marL="0" indent="0">
              <a:lnSpc>
                <a:spcPts val="2200"/>
              </a:lnSpc>
              <a:spcAft>
                <a:spcPts val="600"/>
              </a:spcAft>
              <a:buNone/>
              <a:defRPr sz="15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Click  to add page body copy.</a:t>
            </a:r>
          </a:p>
        </p:txBody>
      </p:sp>
      <p:grpSp>
        <p:nvGrpSpPr>
          <p:cNvPr id="7" name="Group 6">
            <a:extLst>
              <a:ext uri="{FF2B5EF4-FFF2-40B4-BE49-F238E27FC236}">
                <a16:creationId xmlns:a16="http://schemas.microsoft.com/office/drawing/2014/main" id="{929C7209-D91B-86C1-1EDA-B079DA18BFA5}"/>
              </a:ext>
            </a:extLst>
          </p:cNvPr>
          <p:cNvGrpSpPr/>
          <p:nvPr userDrawn="1"/>
        </p:nvGrpSpPr>
        <p:grpSpPr>
          <a:xfrm>
            <a:off x="0" y="6403976"/>
            <a:ext cx="12192000" cy="454024"/>
            <a:chOff x="0" y="6403976"/>
            <a:chExt cx="12192000" cy="454024"/>
          </a:xfrm>
        </p:grpSpPr>
        <p:sp>
          <p:nvSpPr>
            <p:cNvPr id="8" name="Rectangle 7">
              <a:extLst>
                <a:ext uri="{FF2B5EF4-FFF2-40B4-BE49-F238E27FC236}">
                  <a16:creationId xmlns:a16="http://schemas.microsoft.com/office/drawing/2014/main" id="{347A34E4-C316-8866-BB76-0A2FBDEF6594}"/>
                </a:ext>
              </a:extLst>
            </p:cNvPr>
            <p:cNvSpPr>
              <a:spLocks/>
            </p:cNvSpPr>
            <p:nvPr userDrawn="1"/>
          </p:nvSpPr>
          <p:spPr>
            <a:xfrm>
              <a:off x="0" y="6403976"/>
              <a:ext cx="12192000" cy="454024"/>
            </a:xfrm>
            <a:prstGeom prst="rect">
              <a:avLst/>
            </a:prstGeom>
            <a:solidFill>
              <a:srgbClr val="5C7D70"/>
            </a:solidFill>
            <a:ln>
              <a:noFill/>
            </a:ln>
            <a:effectLst>
              <a:outerShdw blurRad="317500" dir="16200000"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008D1F17-8F4C-AC12-81A3-03A65963F8E3}"/>
                </a:ext>
              </a:extLst>
            </p:cNvPr>
            <p:cNvSpPr>
              <a:spLocks/>
            </p:cNvSpPr>
            <p:nvPr userDrawn="1"/>
          </p:nvSpPr>
          <p:spPr>
            <a:xfrm>
              <a:off x="414590" y="6520796"/>
              <a:ext cx="1604349" cy="225425"/>
            </a:xfrm>
            <a:prstGeom prst="roundRect">
              <a:avLst>
                <a:gd name="adj" fmla="val 50000"/>
              </a:avLst>
            </a:prstGeom>
            <a:solidFill>
              <a:srgbClr val="5C7D7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0">
                  <a:solidFill>
                    <a:schemeClr val="bg1"/>
                  </a:solidFill>
                  <a:latin typeface="Arial" panose="020B0604020202020204" pitchFamily="34" charset="0"/>
                  <a:cs typeface="Arial" panose="020B0604020202020204" pitchFamily="34" charset="0"/>
                </a:rPr>
                <a:t>Employer Hiring Sentiment</a:t>
              </a:r>
            </a:p>
          </p:txBody>
        </p:sp>
        <p:sp>
          <p:nvSpPr>
            <p:cNvPr id="11" name="Rounded Rectangle 10">
              <a:extLst>
                <a:ext uri="{FF2B5EF4-FFF2-40B4-BE49-F238E27FC236}">
                  <a16:creationId xmlns:a16="http://schemas.microsoft.com/office/drawing/2014/main" id="{93819F0E-A006-917C-147B-6808BF8912F4}"/>
                </a:ext>
              </a:extLst>
            </p:cNvPr>
            <p:cNvSpPr>
              <a:spLocks/>
            </p:cNvSpPr>
            <p:nvPr userDrawn="1"/>
          </p:nvSpPr>
          <p:spPr>
            <a:xfrm>
              <a:off x="2195276" y="6521072"/>
              <a:ext cx="1604349" cy="225425"/>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a:solidFill>
                    <a:schemeClr val="tx1"/>
                  </a:solidFill>
                  <a:latin typeface="Arial" panose="020B0604020202020204" pitchFamily="34" charset="0"/>
                  <a:cs typeface="Arial" panose="020B0604020202020204" pitchFamily="34" charset="0"/>
                </a:rPr>
                <a:t>Workforce Trends</a:t>
              </a:r>
            </a:p>
          </p:txBody>
        </p:sp>
        <p:sp>
          <p:nvSpPr>
            <p:cNvPr id="12" name="Rounded Rectangle 11">
              <a:extLst>
                <a:ext uri="{FF2B5EF4-FFF2-40B4-BE49-F238E27FC236}">
                  <a16:creationId xmlns:a16="http://schemas.microsoft.com/office/drawing/2014/main" id="{EB1C4BA6-2EE0-6433-65C5-1CAA38454323}"/>
                </a:ext>
              </a:extLst>
            </p:cNvPr>
            <p:cNvSpPr>
              <a:spLocks/>
            </p:cNvSpPr>
            <p:nvPr userDrawn="1"/>
          </p:nvSpPr>
          <p:spPr>
            <a:xfrm>
              <a:off x="3975962" y="6521072"/>
              <a:ext cx="1604349" cy="225425"/>
            </a:xfrm>
            <a:prstGeom prst="roundRect">
              <a:avLst>
                <a:gd name="adj" fmla="val 50000"/>
              </a:avLst>
            </a:prstGeom>
            <a:solidFill>
              <a:srgbClr val="5C7D7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a:solidFill>
                    <a:schemeClr val="bg1"/>
                  </a:solidFill>
                  <a:latin typeface="Arial" panose="020B0604020202020204" pitchFamily="34" charset="0"/>
                  <a:cs typeface="Arial" panose="020B0604020202020204" pitchFamily="34" charset="0"/>
                </a:rPr>
                <a:t>About the Survey</a:t>
              </a:r>
            </a:p>
          </p:txBody>
        </p:sp>
        <p:sp>
          <p:nvSpPr>
            <p:cNvPr id="13" name="Rounded Rectangle 12">
              <a:extLst>
                <a:ext uri="{FF2B5EF4-FFF2-40B4-BE49-F238E27FC236}">
                  <a16:creationId xmlns:a16="http://schemas.microsoft.com/office/drawing/2014/main" id="{572B4C11-E834-57DE-1A9D-7C3DC1C23A62}"/>
                </a:ext>
              </a:extLst>
            </p:cNvPr>
            <p:cNvSpPr>
              <a:spLocks/>
            </p:cNvSpPr>
            <p:nvPr userDrawn="1"/>
          </p:nvSpPr>
          <p:spPr>
            <a:xfrm>
              <a:off x="5756648" y="6521072"/>
              <a:ext cx="1604349" cy="225425"/>
            </a:xfrm>
            <a:prstGeom prst="roundRect">
              <a:avLst>
                <a:gd name="adj" fmla="val 50000"/>
              </a:avLst>
            </a:prstGeom>
            <a:solidFill>
              <a:srgbClr val="5C7D7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971360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 About the Surve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BE506DD5-96BD-870F-CA2D-F23096474E2A}"/>
              </a:ext>
            </a:extLst>
          </p:cNvPr>
          <p:cNvSpPr>
            <a:spLocks noGrp="1"/>
          </p:cNvSpPr>
          <p:nvPr>
            <p:ph type="ctrTitle" hasCustomPrompt="1"/>
          </p:nvPr>
        </p:nvSpPr>
        <p:spPr>
          <a:xfrm>
            <a:off x="7118884" y="3272712"/>
            <a:ext cx="4428061" cy="1833150"/>
          </a:xfrm>
          <a:prstGeom prst="rect">
            <a:avLst/>
          </a:prstGeom>
        </p:spPr>
        <p:txBody>
          <a:bodyPr anchor="t" anchorCtr="0">
            <a:noAutofit/>
          </a:bodyPr>
          <a:lstStyle>
            <a:lvl1pPr algn="ctr">
              <a:defRPr lang="en-GB" sz="4400" b="0" kern="1200" spc="-100" baseline="0" dirty="0">
                <a:solidFill>
                  <a:schemeClr val="bg1"/>
                </a:solidFill>
                <a:latin typeface="Arial" panose="020B0604020202020204" pitchFamily="34" charset="0"/>
                <a:ea typeface="+mn-ea"/>
                <a:cs typeface="+mn-cs"/>
              </a:defRPr>
            </a:lvl1pPr>
          </a:lstStyle>
          <a:p>
            <a:pPr marL="0" lvl="0" algn="l" defTabSz="914400" rtl="0" eaLnBrk="1" latinLnBrk="0" hangingPunct="1">
              <a:lnSpc>
                <a:spcPct val="90000"/>
              </a:lnSpc>
            </a:pPr>
            <a:r>
              <a:rPr lang="en-US" noProof="0"/>
              <a:t>About the </a:t>
            </a:r>
            <a:br>
              <a:rPr lang="en-US" noProof="0"/>
            </a:br>
            <a:r>
              <a:rPr lang="en-US" noProof="0"/>
              <a:t>Survey</a:t>
            </a:r>
          </a:p>
        </p:txBody>
      </p:sp>
      <p:pic>
        <p:nvPicPr>
          <p:cNvPr id="15" name="Graphic 14">
            <a:extLst>
              <a:ext uri="{FF2B5EF4-FFF2-40B4-BE49-F238E27FC236}">
                <a16:creationId xmlns:a16="http://schemas.microsoft.com/office/drawing/2014/main" id="{999C737D-2E82-E7EE-ED7A-89BFA6712B3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7118885" y="2107745"/>
            <a:ext cx="880192" cy="880192"/>
          </a:xfrm>
          <a:prstGeom prst="rect">
            <a:avLst/>
          </a:prstGeom>
        </p:spPr>
      </p:pic>
      <p:grpSp>
        <p:nvGrpSpPr>
          <p:cNvPr id="2" name="Group 1">
            <a:extLst>
              <a:ext uri="{FF2B5EF4-FFF2-40B4-BE49-F238E27FC236}">
                <a16:creationId xmlns:a16="http://schemas.microsoft.com/office/drawing/2014/main" id="{EF9EC446-D566-1628-F7A5-05110CDD296A}"/>
              </a:ext>
            </a:extLst>
          </p:cNvPr>
          <p:cNvGrpSpPr/>
          <p:nvPr userDrawn="1"/>
        </p:nvGrpSpPr>
        <p:grpSpPr>
          <a:xfrm>
            <a:off x="0" y="6403976"/>
            <a:ext cx="12192000" cy="454024"/>
            <a:chOff x="0" y="6403976"/>
            <a:chExt cx="12192000" cy="454024"/>
          </a:xfrm>
        </p:grpSpPr>
        <p:sp>
          <p:nvSpPr>
            <p:cNvPr id="7" name="Rectangle 6">
              <a:extLst>
                <a:ext uri="{FF2B5EF4-FFF2-40B4-BE49-F238E27FC236}">
                  <a16:creationId xmlns:a16="http://schemas.microsoft.com/office/drawing/2014/main" id="{F26730E6-D295-C13C-2BE5-1B253A5973CB}"/>
                </a:ext>
              </a:extLst>
            </p:cNvPr>
            <p:cNvSpPr>
              <a:spLocks/>
            </p:cNvSpPr>
            <p:nvPr userDrawn="1"/>
          </p:nvSpPr>
          <p:spPr>
            <a:xfrm>
              <a:off x="0" y="6403976"/>
              <a:ext cx="12192000" cy="454024"/>
            </a:xfrm>
            <a:prstGeom prst="rect">
              <a:avLst/>
            </a:prstGeom>
            <a:solidFill>
              <a:srgbClr val="5C7D70"/>
            </a:solidFill>
            <a:ln>
              <a:noFill/>
            </a:ln>
            <a:effectLst>
              <a:outerShdw blurRad="317500" dir="16200000"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0223A256-8E99-7DF8-F1DD-33B19931FD4C}"/>
                </a:ext>
              </a:extLst>
            </p:cNvPr>
            <p:cNvSpPr>
              <a:spLocks/>
            </p:cNvSpPr>
            <p:nvPr userDrawn="1"/>
          </p:nvSpPr>
          <p:spPr>
            <a:xfrm>
              <a:off x="414590" y="6520796"/>
              <a:ext cx="1604349" cy="225425"/>
            </a:xfrm>
            <a:prstGeom prst="roundRect">
              <a:avLst>
                <a:gd name="adj" fmla="val 50000"/>
              </a:avLst>
            </a:prstGeom>
            <a:solidFill>
              <a:srgbClr val="5C7D7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0">
                  <a:solidFill>
                    <a:schemeClr val="bg1"/>
                  </a:solidFill>
                  <a:latin typeface="Arial" panose="020B0604020202020204" pitchFamily="34" charset="0"/>
                  <a:cs typeface="Arial" panose="020B0604020202020204" pitchFamily="34" charset="0"/>
                </a:rPr>
                <a:t>Employer Hiring Sentiment</a:t>
              </a:r>
            </a:p>
          </p:txBody>
        </p:sp>
        <p:sp>
          <p:nvSpPr>
            <p:cNvPr id="9" name="Rounded Rectangle 8">
              <a:extLst>
                <a:ext uri="{FF2B5EF4-FFF2-40B4-BE49-F238E27FC236}">
                  <a16:creationId xmlns:a16="http://schemas.microsoft.com/office/drawing/2014/main" id="{9E9CDDF3-DB4B-48BF-FB25-A27FA673908F}"/>
                </a:ext>
              </a:extLst>
            </p:cNvPr>
            <p:cNvSpPr>
              <a:spLocks/>
            </p:cNvSpPr>
            <p:nvPr userDrawn="1"/>
          </p:nvSpPr>
          <p:spPr>
            <a:xfrm>
              <a:off x="2195276" y="6521072"/>
              <a:ext cx="1604349" cy="225425"/>
            </a:xfrm>
            <a:prstGeom prst="roundRect">
              <a:avLst>
                <a:gd name="adj" fmla="val 50000"/>
              </a:avLst>
            </a:prstGeom>
            <a:solidFill>
              <a:srgbClr val="5C7D7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0">
                  <a:solidFill>
                    <a:schemeClr val="bg1"/>
                  </a:solidFill>
                  <a:latin typeface="Arial" panose="020B0604020202020204" pitchFamily="34" charset="0"/>
                  <a:cs typeface="Arial" panose="020B0604020202020204" pitchFamily="34" charset="0"/>
                </a:rPr>
                <a:t>Workforce Trends</a:t>
              </a:r>
            </a:p>
          </p:txBody>
        </p:sp>
        <p:sp>
          <p:nvSpPr>
            <p:cNvPr id="10" name="Rounded Rectangle 9">
              <a:extLst>
                <a:ext uri="{FF2B5EF4-FFF2-40B4-BE49-F238E27FC236}">
                  <a16:creationId xmlns:a16="http://schemas.microsoft.com/office/drawing/2014/main" id="{C0ECAAEF-4CE7-A95E-419E-07AB9F612D42}"/>
                </a:ext>
              </a:extLst>
            </p:cNvPr>
            <p:cNvSpPr>
              <a:spLocks/>
            </p:cNvSpPr>
            <p:nvPr userDrawn="1"/>
          </p:nvSpPr>
          <p:spPr>
            <a:xfrm>
              <a:off x="3975962" y="6521072"/>
              <a:ext cx="1604349" cy="225425"/>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a:solidFill>
                    <a:schemeClr val="tx1"/>
                  </a:solidFill>
                  <a:latin typeface="Arial" panose="020B0604020202020204" pitchFamily="34" charset="0"/>
                  <a:cs typeface="Arial" panose="020B0604020202020204" pitchFamily="34" charset="0"/>
                </a:rPr>
                <a:t>About the Survey</a:t>
              </a:r>
            </a:p>
          </p:txBody>
        </p:sp>
        <p:sp>
          <p:nvSpPr>
            <p:cNvPr id="11" name="Rounded Rectangle 10">
              <a:extLst>
                <a:ext uri="{FF2B5EF4-FFF2-40B4-BE49-F238E27FC236}">
                  <a16:creationId xmlns:a16="http://schemas.microsoft.com/office/drawing/2014/main" id="{372208B5-3932-B00E-2A90-74D98CEE3A24}"/>
                </a:ext>
              </a:extLst>
            </p:cNvPr>
            <p:cNvSpPr>
              <a:spLocks/>
            </p:cNvSpPr>
            <p:nvPr userDrawn="1"/>
          </p:nvSpPr>
          <p:spPr>
            <a:xfrm>
              <a:off x="5756648" y="6521072"/>
              <a:ext cx="1604349" cy="225425"/>
            </a:xfrm>
            <a:prstGeom prst="roundRect">
              <a:avLst>
                <a:gd name="adj" fmla="val 50000"/>
              </a:avLst>
            </a:prstGeom>
            <a:solidFill>
              <a:srgbClr val="5C7D7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800011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Divider - About the Surve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BE506DD5-96BD-870F-CA2D-F23096474E2A}"/>
              </a:ext>
            </a:extLst>
          </p:cNvPr>
          <p:cNvSpPr>
            <a:spLocks noGrp="1"/>
          </p:cNvSpPr>
          <p:nvPr>
            <p:ph type="ctrTitle" hasCustomPrompt="1"/>
          </p:nvPr>
        </p:nvSpPr>
        <p:spPr>
          <a:xfrm>
            <a:off x="7118884" y="3272712"/>
            <a:ext cx="4428061" cy="1833150"/>
          </a:xfrm>
          <a:prstGeom prst="rect">
            <a:avLst/>
          </a:prstGeom>
        </p:spPr>
        <p:txBody>
          <a:bodyPr anchor="t" anchorCtr="0">
            <a:noAutofit/>
          </a:bodyPr>
          <a:lstStyle>
            <a:lvl1pPr algn="ctr">
              <a:defRPr lang="en-GB" sz="4400" b="0" kern="1200" spc="-100" baseline="0" dirty="0">
                <a:solidFill>
                  <a:schemeClr val="bg1"/>
                </a:solidFill>
                <a:latin typeface="Arial" panose="020B0604020202020204" pitchFamily="34" charset="0"/>
                <a:ea typeface="+mn-ea"/>
                <a:cs typeface="+mn-cs"/>
              </a:defRPr>
            </a:lvl1pPr>
          </a:lstStyle>
          <a:p>
            <a:pPr marL="0" lvl="0" algn="l" defTabSz="914400" rtl="0" eaLnBrk="1" latinLnBrk="0" hangingPunct="1">
              <a:lnSpc>
                <a:spcPct val="90000"/>
              </a:lnSpc>
            </a:pPr>
            <a:r>
              <a:rPr lang="en-US" noProof="0"/>
              <a:t>About the </a:t>
            </a:r>
            <a:br>
              <a:rPr lang="en-US" noProof="0"/>
            </a:br>
            <a:r>
              <a:rPr lang="en-US" noProof="0"/>
              <a:t>Survey</a:t>
            </a:r>
          </a:p>
        </p:txBody>
      </p:sp>
      <p:pic>
        <p:nvPicPr>
          <p:cNvPr id="15" name="Graphic 14">
            <a:extLst>
              <a:ext uri="{FF2B5EF4-FFF2-40B4-BE49-F238E27FC236}">
                <a16:creationId xmlns:a16="http://schemas.microsoft.com/office/drawing/2014/main" id="{999C737D-2E82-E7EE-ED7A-89BFA6712B3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7118885" y="2107745"/>
            <a:ext cx="880192" cy="880192"/>
          </a:xfrm>
          <a:prstGeom prst="rect">
            <a:avLst/>
          </a:prstGeom>
        </p:spPr>
      </p:pic>
      <p:grpSp>
        <p:nvGrpSpPr>
          <p:cNvPr id="2" name="Group 1">
            <a:extLst>
              <a:ext uri="{FF2B5EF4-FFF2-40B4-BE49-F238E27FC236}">
                <a16:creationId xmlns:a16="http://schemas.microsoft.com/office/drawing/2014/main" id="{EF9EC446-D566-1628-F7A5-05110CDD296A}"/>
              </a:ext>
            </a:extLst>
          </p:cNvPr>
          <p:cNvGrpSpPr/>
          <p:nvPr userDrawn="1"/>
        </p:nvGrpSpPr>
        <p:grpSpPr>
          <a:xfrm>
            <a:off x="0" y="6403976"/>
            <a:ext cx="12192000" cy="454024"/>
            <a:chOff x="0" y="6403976"/>
            <a:chExt cx="12192000" cy="454024"/>
          </a:xfrm>
        </p:grpSpPr>
        <p:sp>
          <p:nvSpPr>
            <p:cNvPr id="7" name="Rectangle 6">
              <a:extLst>
                <a:ext uri="{FF2B5EF4-FFF2-40B4-BE49-F238E27FC236}">
                  <a16:creationId xmlns:a16="http://schemas.microsoft.com/office/drawing/2014/main" id="{F26730E6-D295-C13C-2BE5-1B253A5973CB}"/>
                </a:ext>
              </a:extLst>
            </p:cNvPr>
            <p:cNvSpPr>
              <a:spLocks/>
            </p:cNvSpPr>
            <p:nvPr userDrawn="1"/>
          </p:nvSpPr>
          <p:spPr>
            <a:xfrm>
              <a:off x="0" y="6403976"/>
              <a:ext cx="12192000" cy="454024"/>
            </a:xfrm>
            <a:prstGeom prst="rect">
              <a:avLst/>
            </a:prstGeom>
            <a:solidFill>
              <a:srgbClr val="5C7D70"/>
            </a:solidFill>
            <a:ln>
              <a:noFill/>
            </a:ln>
            <a:effectLst>
              <a:outerShdw blurRad="317500" dir="16200000"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0223A256-8E99-7DF8-F1DD-33B19931FD4C}"/>
                </a:ext>
              </a:extLst>
            </p:cNvPr>
            <p:cNvSpPr>
              <a:spLocks/>
            </p:cNvSpPr>
            <p:nvPr userDrawn="1"/>
          </p:nvSpPr>
          <p:spPr>
            <a:xfrm>
              <a:off x="414590" y="6520796"/>
              <a:ext cx="1604349" cy="225425"/>
            </a:xfrm>
            <a:prstGeom prst="roundRect">
              <a:avLst>
                <a:gd name="adj" fmla="val 50000"/>
              </a:avLst>
            </a:prstGeom>
            <a:solidFill>
              <a:srgbClr val="5C7D7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0">
                  <a:solidFill>
                    <a:schemeClr val="bg1"/>
                  </a:solidFill>
                  <a:latin typeface="Arial" panose="020B0604020202020204" pitchFamily="34" charset="0"/>
                  <a:cs typeface="Arial" panose="020B0604020202020204" pitchFamily="34" charset="0"/>
                </a:rPr>
                <a:t>Employer Hiring Sentiment</a:t>
              </a:r>
            </a:p>
          </p:txBody>
        </p:sp>
        <p:sp>
          <p:nvSpPr>
            <p:cNvPr id="9" name="Rounded Rectangle 8">
              <a:extLst>
                <a:ext uri="{FF2B5EF4-FFF2-40B4-BE49-F238E27FC236}">
                  <a16:creationId xmlns:a16="http://schemas.microsoft.com/office/drawing/2014/main" id="{9E9CDDF3-DB4B-48BF-FB25-A27FA673908F}"/>
                </a:ext>
              </a:extLst>
            </p:cNvPr>
            <p:cNvSpPr>
              <a:spLocks/>
            </p:cNvSpPr>
            <p:nvPr userDrawn="1"/>
          </p:nvSpPr>
          <p:spPr>
            <a:xfrm>
              <a:off x="2195276" y="6521072"/>
              <a:ext cx="1604349" cy="225425"/>
            </a:xfrm>
            <a:prstGeom prst="roundRect">
              <a:avLst>
                <a:gd name="adj" fmla="val 50000"/>
              </a:avLst>
            </a:prstGeom>
            <a:solidFill>
              <a:srgbClr val="5C7D7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0">
                  <a:solidFill>
                    <a:schemeClr val="bg1"/>
                  </a:solidFill>
                  <a:latin typeface="Arial" panose="020B0604020202020204" pitchFamily="34" charset="0"/>
                  <a:cs typeface="Arial" panose="020B0604020202020204" pitchFamily="34" charset="0"/>
                </a:rPr>
                <a:t>Workforce Trends</a:t>
              </a:r>
            </a:p>
          </p:txBody>
        </p:sp>
        <p:sp>
          <p:nvSpPr>
            <p:cNvPr id="10" name="Rounded Rectangle 9">
              <a:extLst>
                <a:ext uri="{FF2B5EF4-FFF2-40B4-BE49-F238E27FC236}">
                  <a16:creationId xmlns:a16="http://schemas.microsoft.com/office/drawing/2014/main" id="{C0ECAAEF-4CE7-A95E-419E-07AB9F612D42}"/>
                </a:ext>
              </a:extLst>
            </p:cNvPr>
            <p:cNvSpPr>
              <a:spLocks/>
            </p:cNvSpPr>
            <p:nvPr userDrawn="1"/>
          </p:nvSpPr>
          <p:spPr>
            <a:xfrm>
              <a:off x="3975962" y="6521072"/>
              <a:ext cx="1604349" cy="225425"/>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a:solidFill>
                    <a:schemeClr val="tx1"/>
                  </a:solidFill>
                  <a:latin typeface="Arial" panose="020B0604020202020204" pitchFamily="34" charset="0"/>
                  <a:cs typeface="Arial" panose="020B0604020202020204" pitchFamily="34" charset="0"/>
                </a:rPr>
                <a:t>About the Survey</a:t>
              </a:r>
            </a:p>
          </p:txBody>
        </p:sp>
        <p:sp>
          <p:nvSpPr>
            <p:cNvPr id="11" name="Rounded Rectangle 10">
              <a:extLst>
                <a:ext uri="{FF2B5EF4-FFF2-40B4-BE49-F238E27FC236}">
                  <a16:creationId xmlns:a16="http://schemas.microsoft.com/office/drawing/2014/main" id="{372208B5-3932-B00E-2A90-74D98CEE3A24}"/>
                </a:ext>
              </a:extLst>
            </p:cNvPr>
            <p:cNvSpPr>
              <a:spLocks/>
            </p:cNvSpPr>
            <p:nvPr userDrawn="1"/>
          </p:nvSpPr>
          <p:spPr>
            <a:xfrm>
              <a:off x="5756648" y="6521072"/>
              <a:ext cx="1604349" cy="225425"/>
            </a:xfrm>
            <a:prstGeom prst="roundRect">
              <a:avLst>
                <a:gd name="adj" fmla="val 50000"/>
              </a:avLst>
            </a:prstGeom>
            <a:solidFill>
              <a:srgbClr val="5C7D7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320727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AA93A44F-DC01-AAA7-B97E-252C7864833E}"/>
              </a:ext>
            </a:extLst>
          </p:cNvPr>
          <p:cNvSpPr>
            <a:spLocks noGrp="1"/>
          </p:cNvSpPr>
          <p:nvPr>
            <p:ph type="body" idx="1"/>
          </p:nvPr>
        </p:nvSpPr>
        <p:spPr>
          <a:xfrm>
            <a:off x="695325" y="1304925"/>
            <a:ext cx="10801349" cy="4787899"/>
          </a:xfrm>
          <a:prstGeom prst="rect">
            <a:avLst/>
          </a:prstGeom>
        </p:spPr>
        <p:txBody>
          <a:bodyPr vert="horz" lIns="0" tIns="0" rIns="0" bIns="0" rtlCol="0" anchor="t" anchorCtr="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1">
            <a:extLst>
              <a:ext uri="{FF2B5EF4-FFF2-40B4-BE49-F238E27FC236}">
                <a16:creationId xmlns:a16="http://schemas.microsoft.com/office/drawing/2014/main" id="{9C474FCF-4ED1-2C38-9429-3765B08324ED}"/>
              </a:ext>
            </a:extLst>
          </p:cNvPr>
          <p:cNvSpPr>
            <a:spLocks noGrp="1"/>
          </p:cNvSpPr>
          <p:nvPr>
            <p:ph type="title"/>
          </p:nvPr>
        </p:nvSpPr>
        <p:spPr>
          <a:xfrm>
            <a:off x="695325" y="657225"/>
            <a:ext cx="10801349" cy="485775"/>
          </a:xfrm>
          <a:prstGeom prst="rect">
            <a:avLst/>
          </a:prstGeom>
        </p:spPr>
        <p:txBody>
          <a:bodyPr vert="horz" lIns="0" tIns="0" rIns="0" bIns="0" rtlCol="0" anchor="t" anchorCtr="0">
            <a:noAutofit/>
          </a:bodyPr>
          <a:lstStyle/>
          <a:p>
            <a:r>
              <a:rPr lang="en-GB"/>
              <a:t>Click to add content title</a:t>
            </a:r>
            <a:endParaRPr lang="en-US"/>
          </a:p>
        </p:txBody>
      </p:sp>
    </p:spTree>
    <p:extLst>
      <p:ext uri="{BB962C8B-B14F-4D97-AF65-F5344CB8AC3E}">
        <p14:creationId xmlns:p14="http://schemas.microsoft.com/office/powerpoint/2010/main" val="1976009966"/>
      </p:ext>
    </p:extLst>
  </p:cSld>
  <p:clrMap bg1="lt1" tx1="dk1" bg2="lt2" tx2="dk2" accent1="accent1" accent2="accent2" accent3="accent3" accent4="accent4" accent5="accent5" accent6="accent6" hlink="hlink" folHlink="folHlink"/>
  <p:sldLayoutIdLst>
    <p:sldLayoutId id="2147483931" r:id="rId1"/>
    <p:sldLayoutId id="2147484033" r:id="rId2"/>
    <p:sldLayoutId id="2147483820" r:id="rId3"/>
    <p:sldLayoutId id="2147484021" r:id="rId4"/>
    <p:sldLayoutId id="2147484035" r:id="rId5"/>
    <p:sldLayoutId id="2147484037" r:id="rId6"/>
    <p:sldLayoutId id="2147484036" r:id="rId7"/>
    <p:sldLayoutId id="2147484018" r:id="rId8"/>
    <p:sldLayoutId id="2147484038" r:id="rId9"/>
    <p:sldLayoutId id="2147484026" r:id="rId10"/>
    <p:sldLayoutId id="2147484030" r:id="rId11"/>
    <p:sldLayoutId id="2147484034" r:id="rId12"/>
    <p:sldLayoutId id="2147484032" r:id="rId13"/>
    <p:sldLayoutId id="2147484039" r:id="rId14"/>
  </p:sldLayoutIdLst>
  <p:hf sldNum="0" hdr="0" ftr="0" dt="0"/>
  <p:txStyles>
    <p:titleStyle>
      <a:lvl1pPr algn="l" defTabSz="914400" rtl="0" eaLnBrk="1" latinLnBrk="0" hangingPunct="1">
        <a:lnSpc>
          <a:spcPct val="90000"/>
        </a:lnSpc>
        <a:spcBef>
          <a:spcPct val="0"/>
        </a:spcBef>
        <a:buNone/>
        <a:defRPr lang="en-GB" sz="2700" b="1" kern="1200" smtClean="0">
          <a:solidFill>
            <a:schemeClr val="accent2"/>
          </a:solidFill>
          <a:effectLst/>
          <a:latin typeface="Arial" panose="020B0604020202020204" pitchFamily="34" charset="0"/>
          <a:ea typeface="+mj-ea"/>
          <a:cs typeface="Arial" panose="020B0604020202020204" pitchFamily="34" charset="0"/>
        </a:defRPr>
      </a:lvl1pPr>
    </p:titleStyle>
    <p:bodyStyle>
      <a:lvl1pPr marL="180975" indent="-180975" algn="l" defTabSz="914400" rtl="0" eaLnBrk="1" latinLnBrk="0" hangingPunct="1">
        <a:lnSpc>
          <a:spcPct val="100000"/>
        </a:lnSpc>
        <a:spcBef>
          <a:spcPts val="0"/>
        </a:spcBef>
        <a:spcAft>
          <a:spcPts val="1200"/>
        </a:spcAft>
        <a:buSzPct val="90000"/>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360000" indent="-180000" algn="l" defTabSz="914400" rtl="0" eaLnBrk="1" latinLnBrk="0" hangingPunct="1">
        <a:lnSpc>
          <a:spcPct val="100000"/>
        </a:lnSpc>
        <a:spcBef>
          <a:spcPts val="0"/>
        </a:spcBef>
        <a:spcAft>
          <a:spcPts val="1200"/>
        </a:spcAft>
        <a:buFont typeface="Arial"/>
        <a:buChar char="–"/>
        <a:tabLst>
          <a:tab pos="573088" algn="l"/>
        </a:tabLst>
        <a:defRPr sz="1600" kern="1200">
          <a:solidFill>
            <a:schemeClr val="tx1"/>
          </a:solidFill>
          <a:latin typeface="Arial" panose="020B0604020202020204" pitchFamily="34" charset="0"/>
          <a:ea typeface="+mn-ea"/>
          <a:cs typeface="Arial" panose="020B0604020202020204" pitchFamily="34" charset="0"/>
        </a:defRPr>
      </a:lvl2pPr>
      <a:lvl3pPr marL="540000" indent="-180000" algn="l" defTabSz="914400" rtl="0" eaLnBrk="1" latinLnBrk="0" hangingPunct="1">
        <a:lnSpc>
          <a:spcPct val="100000"/>
        </a:lnSpc>
        <a:spcBef>
          <a:spcPts val="0"/>
        </a:spcBef>
        <a:spcAft>
          <a:spcPts val="1200"/>
        </a:spcAft>
        <a:buFont typeface="Arial"/>
        <a:buChar char="–"/>
        <a:tabLst/>
        <a:defRPr sz="1400" kern="1200">
          <a:solidFill>
            <a:schemeClr val="tx1"/>
          </a:solidFill>
          <a:latin typeface="Arial" panose="020B0604020202020204" pitchFamily="34" charset="0"/>
          <a:ea typeface="+mn-ea"/>
          <a:cs typeface="Arial" panose="020B0604020202020204" pitchFamily="34" charset="0"/>
        </a:defRPr>
      </a:lvl3pPr>
      <a:lvl4pPr marL="720000" indent="-180000" algn="l" defTabSz="914400" rtl="0" eaLnBrk="1" latinLnBrk="0" hangingPunct="1">
        <a:lnSpc>
          <a:spcPct val="100000"/>
        </a:lnSpc>
        <a:spcBef>
          <a:spcPts val="0"/>
        </a:spcBef>
        <a:spcAft>
          <a:spcPts val="1200"/>
        </a:spcAft>
        <a:buFont typeface="Arial"/>
        <a:buChar char="–"/>
        <a:tabLst/>
        <a:defRPr sz="1200" kern="1200">
          <a:solidFill>
            <a:schemeClr val="tx1"/>
          </a:solidFill>
          <a:latin typeface="Arial" panose="020B0604020202020204" pitchFamily="34" charset="0"/>
          <a:ea typeface="+mn-ea"/>
          <a:cs typeface="Arial" panose="020B0604020202020204" pitchFamily="34" charset="0"/>
        </a:defRPr>
      </a:lvl4pPr>
      <a:lvl5pPr marL="900000" indent="-180000" algn="l" defTabSz="914400" rtl="0" eaLnBrk="1" latinLnBrk="0" hangingPunct="1">
        <a:lnSpc>
          <a:spcPct val="100000"/>
        </a:lnSpc>
        <a:spcBef>
          <a:spcPts val="0"/>
        </a:spcBef>
        <a:spcAft>
          <a:spcPts val="1200"/>
        </a:spcAft>
        <a:buFont typeface="Arial"/>
        <a:buChar char="–"/>
        <a:tabLst/>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822" userDrawn="1">
          <p15:clr>
            <a:srgbClr val="F26B43"/>
          </p15:clr>
        </p15:guide>
        <p15:guide id="6" orient="horz" pos="3838" userDrawn="1">
          <p15:clr>
            <a:srgbClr val="F26B43"/>
          </p15:clr>
        </p15:guide>
        <p15:guide id="7" pos="438" userDrawn="1">
          <p15:clr>
            <a:srgbClr val="F26B43"/>
          </p15:clr>
        </p15:guide>
        <p15:guide id="8" pos="7242" userDrawn="1">
          <p15:clr>
            <a:srgbClr val="F26B43"/>
          </p15:clr>
        </p15:guide>
        <p15:guide id="13" orient="horz" pos="414" userDrawn="1">
          <p15:clr>
            <a:srgbClr val="F26B43"/>
          </p15:clr>
        </p15:guide>
        <p15:guide id="14" orient="horz" pos="4178" userDrawn="1">
          <p15:clr>
            <a:srgbClr val="F26B43"/>
          </p15:clr>
        </p15:guide>
        <p15:guide id="15" orient="horz" pos="397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slide" Target="slide2.xml"/><Relationship Id="rId4" Type="http://schemas.openxmlformats.org/officeDocument/2006/relationships/slide" Target="slide9.xml"/></Relationships>
</file>

<file path=ppt/slides/_rels/slide11.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44.png"/><Relationship Id="rId1" Type="http://schemas.openxmlformats.org/officeDocument/2006/relationships/slideLayout" Target="../slideLayouts/slideLayout10.xml"/><Relationship Id="rId4" Type="http://schemas.openxmlformats.org/officeDocument/2006/relationships/slide" Target="slide2.xml"/></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9.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slide" Target="slide2.xml"/></Relationships>
</file>

<file path=ppt/slides/_rels/slide14.xml.rels><?xml version="1.0" encoding="UTF-8" standalone="yes"?>
<Relationships xmlns="http://schemas.openxmlformats.org/package/2006/relationships"><Relationship Id="rId8" Type="http://schemas.openxmlformats.org/officeDocument/2006/relationships/hyperlink" Target="https://www.youtube.com/user/manpowerinc" TargetMode="External"/><Relationship Id="rId3" Type="http://schemas.openxmlformats.org/officeDocument/2006/relationships/image" Target="../media/image45.png"/><Relationship Id="rId7" Type="http://schemas.openxmlformats.org/officeDocument/2006/relationships/hyperlink" Target="https://www.linkedin.com/company/manpowergroup/" TargetMode="External"/><Relationship Id="rId12" Type="http://schemas.openxmlformats.org/officeDocument/2006/relationships/hyperlink" Target="https://www.manpowergroup.com/" TargetMode="External"/><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hyperlink" Target="https://www.facebook.com/ManpowerGroup" TargetMode="External"/><Relationship Id="rId11" Type="http://schemas.openxmlformats.org/officeDocument/2006/relationships/hyperlink" Target="https://www.manpowergroup.com/en/what-we-do/talent-solutions" TargetMode="External"/><Relationship Id="rId5" Type="http://schemas.openxmlformats.org/officeDocument/2006/relationships/hyperlink" Target="https://www.manpowergroup.com/en/insights" TargetMode="External"/><Relationship Id="rId10" Type="http://schemas.openxmlformats.org/officeDocument/2006/relationships/hyperlink" Target="https://www.experis.com/" TargetMode="External"/><Relationship Id="rId4" Type="http://schemas.openxmlformats.org/officeDocument/2006/relationships/hyperlink" Target="http://www.manpowergroup.com/" TargetMode="External"/><Relationship Id="rId9" Type="http://schemas.openxmlformats.org/officeDocument/2006/relationships/hyperlink" Target="https://www.manpower.com/" TargetMode="External"/></Relationships>
</file>

<file path=ppt/slides/_rels/slide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slide" Target="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chart" Target="../charts/chart1.xml"/><Relationship Id="rId7" Type="http://schemas.openxmlformats.org/officeDocument/2006/relationships/image" Target="../media/image26.sv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5.svg"/><Relationship Id="rId5" Type="http://schemas.openxmlformats.org/officeDocument/2006/relationships/image" Target="../media/image24.svg"/><Relationship Id="rId10" Type="http://schemas.openxmlformats.org/officeDocument/2006/relationships/slide" Target="slide2.xml"/><Relationship Id="rId4" Type="http://schemas.openxmlformats.org/officeDocument/2006/relationships/image" Target="../media/image23.svg"/><Relationship Id="rId9" Type="http://schemas.openxmlformats.org/officeDocument/2006/relationships/slide" Target="slide9.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8.svg"/><Relationship Id="rId5" Type="http://schemas.openxmlformats.org/officeDocument/2006/relationships/slide" Target="slide2.xml"/><Relationship Id="rId4" Type="http://schemas.openxmlformats.org/officeDocument/2006/relationships/slide" Target="slide9.xml"/></Relationships>
</file>

<file path=ppt/slides/_rels/slide6.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slide" Target="slide9.xml"/><Relationship Id="rId3" Type="http://schemas.openxmlformats.org/officeDocument/2006/relationships/chart" Target="../charts/chart3.xml"/><Relationship Id="rId7" Type="http://schemas.openxmlformats.org/officeDocument/2006/relationships/image" Target="../media/image32.svg"/><Relationship Id="rId12"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31.svg"/><Relationship Id="rId11" Type="http://schemas.openxmlformats.org/officeDocument/2006/relationships/image" Target="../media/image36.svg"/><Relationship Id="rId5" Type="http://schemas.openxmlformats.org/officeDocument/2006/relationships/image" Target="../media/image30.svg"/><Relationship Id="rId15" Type="http://schemas.openxmlformats.org/officeDocument/2006/relationships/image" Target="../media/image38.svg"/><Relationship Id="rId10" Type="http://schemas.openxmlformats.org/officeDocument/2006/relationships/image" Target="../media/image35.svg"/><Relationship Id="rId4" Type="http://schemas.openxmlformats.org/officeDocument/2006/relationships/image" Target="../media/image29.svg"/><Relationship Id="rId9" Type="http://schemas.openxmlformats.org/officeDocument/2006/relationships/image" Target="../media/image34.svg"/><Relationship Id="rId14" Type="http://schemas.openxmlformats.org/officeDocument/2006/relationships/slide" Target="slide2.xml"/></Relationships>
</file>

<file path=ppt/slides/_rels/slide7.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39.png"/><Relationship Id="rId4" Type="http://schemas.openxmlformats.org/officeDocument/2006/relationships/slide" Target="slide2.xml"/></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2.sv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41.svg"/><Relationship Id="rId5" Type="http://schemas.openxmlformats.org/officeDocument/2006/relationships/slide" Target="slide2.xml"/><Relationship Id="rId4" Type="http://schemas.openxmlformats.org/officeDocument/2006/relationships/slide" Target="slide9.xml"/></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D4356B8-563F-A49E-B380-483CD325CCF2}"/>
              </a:ext>
            </a:extLst>
          </p:cNvPr>
          <p:cNvSpPr>
            <a:spLocks noGrp="1"/>
          </p:cNvSpPr>
          <p:nvPr>
            <p:ph type="ctrTitle"/>
          </p:nvPr>
        </p:nvSpPr>
        <p:spPr/>
        <p:txBody>
          <a:bodyPr/>
          <a:lstStyle/>
          <a:p>
            <a:pPr>
              <a:lnSpc>
                <a:spcPts val="4400"/>
              </a:lnSpc>
            </a:pPr>
            <a:r>
              <a:rPr lang="en-US"/>
              <a:t>ManpowerGroup</a:t>
            </a:r>
            <a:br>
              <a:rPr lang="en-US"/>
            </a:br>
            <a:r>
              <a:rPr lang="en-US"/>
              <a:t>Employment Outlook Survey</a:t>
            </a:r>
          </a:p>
        </p:txBody>
      </p:sp>
      <p:sp>
        <p:nvSpPr>
          <p:cNvPr id="8" name="Subtitle 7">
            <a:extLst>
              <a:ext uri="{FF2B5EF4-FFF2-40B4-BE49-F238E27FC236}">
                <a16:creationId xmlns:a16="http://schemas.microsoft.com/office/drawing/2014/main" id="{4677618C-51DF-85C3-4E3D-6E384661D3FF}"/>
              </a:ext>
            </a:extLst>
          </p:cNvPr>
          <p:cNvSpPr>
            <a:spLocks noGrp="1"/>
          </p:cNvSpPr>
          <p:nvPr>
            <p:ph type="subTitle" idx="1"/>
          </p:nvPr>
        </p:nvSpPr>
        <p:spPr/>
        <p:txBody>
          <a:bodyPr/>
          <a:lstStyle/>
          <a:p>
            <a:r>
              <a:rPr lang="en-US" i="0" dirty="0"/>
              <a:t>Sverige och </a:t>
            </a:r>
            <a:r>
              <a:rPr lang="en-US" i="0" dirty="0" err="1"/>
              <a:t>internationellt</a:t>
            </a:r>
            <a:endParaRPr lang="en-US" i="0" dirty="0"/>
          </a:p>
        </p:txBody>
      </p:sp>
      <p:sp>
        <p:nvSpPr>
          <p:cNvPr id="4" name="Text Placeholder 3">
            <a:extLst>
              <a:ext uri="{FF2B5EF4-FFF2-40B4-BE49-F238E27FC236}">
                <a16:creationId xmlns:a16="http://schemas.microsoft.com/office/drawing/2014/main" id="{E7859BF2-768E-A303-7550-418B098C1BB0}"/>
              </a:ext>
            </a:extLst>
          </p:cNvPr>
          <p:cNvSpPr>
            <a:spLocks noGrp="1"/>
          </p:cNvSpPr>
          <p:nvPr>
            <p:ph type="body" sz="quarter" idx="11"/>
          </p:nvPr>
        </p:nvSpPr>
        <p:spPr>
          <a:xfrm>
            <a:off x="2665634" y="2446488"/>
            <a:ext cx="3293960" cy="2076883"/>
          </a:xfrm>
        </p:spPr>
        <p:txBody>
          <a:bodyPr/>
          <a:lstStyle/>
          <a:p>
            <a:r>
              <a:rPr lang="en-US"/>
              <a:t>Q4</a:t>
            </a:r>
          </a:p>
        </p:txBody>
      </p:sp>
      <p:sp>
        <p:nvSpPr>
          <p:cNvPr id="13" name="Rectangle 12">
            <a:hlinkClick r:id="" action="ppaction://hlinkshowjump?jump=nextslide"/>
            <a:extLst>
              <a:ext uri="{FF2B5EF4-FFF2-40B4-BE49-F238E27FC236}">
                <a16:creationId xmlns:a16="http://schemas.microsoft.com/office/drawing/2014/main" id="{719A9A90-B4B1-82EF-AE3F-4766BAFE6B24}"/>
              </a:ext>
            </a:extLst>
          </p:cNvPr>
          <p:cNvSpPr>
            <a:spLocks noGrp="1" noRot="1" noMove="1" noResize="1" noEditPoints="1" noAdjustHandles="1" noChangeArrowheads="1" noChangeShapeType="1"/>
          </p:cNvSpPr>
          <p:nvPr/>
        </p:nvSpPr>
        <p:spPr>
          <a:xfrm>
            <a:off x="11506155" y="64485"/>
            <a:ext cx="322564" cy="3225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 action="ppaction://hlinkshowjump?jump=nextslide"/>
            <a:extLst>
              <a:ext uri="{FF2B5EF4-FFF2-40B4-BE49-F238E27FC236}">
                <a16:creationId xmlns:a16="http://schemas.microsoft.com/office/drawing/2014/main" id="{6ECB242A-392B-DC6A-E415-AC0FFBBCFD09}"/>
              </a:ext>
            </a:extLst>
          </p:cNvPr>
          <p:cNvSpPr>
            <a:spLocks noGrp="1" noRot="1" noMove="1" noResize="1" noEditPoints="1" noAdjustHandles="1" noChangeArrowheads="1" noChangeShapeType="1"/>
          </p:cNvSpPr>
          <p:nvPr/>
        </p:nvSpPr>
        <p:spPr>
          <a:xfrm>
            <a:off x="7148804" y="4909829"/>
            <a:ext cx="322564" cy="32256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A177D462-19DF-F2DB-DB84-B2C56F1E90B0}"/>
              </a:ext>
            </a:extLst>
          </p:cNvPr>
          <p:cNvSpPr>
            <a:spLocks noGrp="1"/>
          </p:cNvSpPr>
          <p:nvPr>
            <p:ph type="body" sz="quarter" idx="10"/>
          </p:nvPr>
        </p:nvSpPr>
        <p:spPr>
          <a:xfrm rot="16200000">
            <a:off x="1314433" y="3188361"/>
            <a:ext cx="1767467" cy="667204"/>
          </a:xfrm>
        </p:spPr>
        <p:txBody>
          <a:bodyPr/>
          <a:lstStyle/>
          <a:p>
            <a:r>
              <a:rPr lang="en-US"/>
              <a:t>2026</a:t>
            </a:r>
          </a:p>
        </p:txBody>
      </p:sp>
    </p:spTree>
    <p:extLst>
      <p:ext uri="{BB962C8B-B14F-4D97-AF65-F5344CB8AC3E}">
        <p14:creationId xmlns:p14="http://schemas.microsoft.com/office/powerpoint/2010/main" val="425325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9C44E5F1-222B-0B25-ECDC-ACF8DDEAE185}"/>
              </a:ext>
            </a:extLst>
          </p:cNvPr>
          <p:cNvPicPr>
            <a:picLocks noChangeAspect="1"/>
          </p:cNvPicPr>
          <p:nvPr/>
        </p:nvPicPr>
        <p:blipFill>
          <a:blip r:embed="rId3"/>
          <a:srcRect l="-1001" t="9720" r="5212" b="-425"/>
          <a:stretch>
            <a:fillRect/>
          </a:stretch>
        </p:blipFill>
        <p:spPr>
          <a:xfrm>
            <a:off x="8471620" y="0"/>
            <a:ext cx="3720379" cy="3080101"/>
          </a:xfrm>
          <a:prstGeom prst="rect">
            <a:avLst/>
          </a:prstGeom>
        </p:spPr>
      </p:pic>
      <p:sp>
        <p:nvSpPr>
          <p:cNvPr id="11" name="Title 1">
            <a:extLst>
              <a:ext uri="{FF2B5EF4-FFF2-40B4-BE49-F238E27FC236}">
                <a16:creationId xmlns:a16="http://schemas.microsoft.com/office/drawing/2014/main" id="{697B326C-6E10-2D17-D48F-D01B8EE3EF93}"/>
              </a:ext>
            </a:extLst>
          </p:cNvPr>
          <p:cNvSpPr>
            <a:spLocks noGrp="1"/>
          </p:cNvSpPr>
          <p:nvPr>
            <p:ph type="title"/>
          </p:nvPr>
        </p:nvSpPr>
        <p:spPr>
          <a:xfrm>
            <a:off x="1019175" y="714701"/>
            <a:ext cx="10153650" cy="456190"/>
          </a:xfrm>
        </p:spPr>
        <p:txBody>
          <a:bodyPr/>
          <a:lstStyle/>
          <a:p>
            <a:r>
              <a:rPr lang="en-US"/>
              <a:t>About the Survey</a:t>
            </a:r>
          </a:p>
        </p:txBody>
      </p:sp>
      <p:sp>
        <p:nvSpPr>
          <p:cNvPr id="12" name="Content Placeholder 2">
            <a:extLst>
              <a:ext uri="{FF2B5EF4-FFF2-40B4-BE49-F238E27FC236}">
                <a16:creationId xmlns:a16="http://schemas.microsoft.com/office/drawing/2014/main" id="{64CBDE49-B7D4-B972-6D13-DEEA56BC45C9}"/>
              </a:ext>
            </a:extLst>
          </p:cNvPr>
          <p:cNvSpPr>
            <a:spLocks noGrp="1"/>
          </p:cNvSpPr>
          <p:nvPr>
            <p:ph idx="1"/>
          </p:nvPr>
        </p:nvSpPr>
        <p:spPr>
          <a:xfrm>
            <a:off x="1019175" y="1336592"/>
            <a:ext cx="10450722" cy="1371056"/>
          </a:xfrm>
        </p:spPr>
        <p:txBody>
          <a:bodyPr/>
          <a:lstStyle/>
          <a:p>
            <a:pPr marL="0" indent="0">
              <a:buNone/>
            </a:pPr>
            <a:r>
              <a:rPr lang="en-US" b="1">
                <a:latin typeface="Arial" panose="020B0604020202020204"/>
                <a:cs typeface="Arial"/>
              </a:rPr>
              <a:t>The ManpowerGroup Employment Outlook Survey is the most comprehensive, forward-looking employment survey of its kind, used globally as a key economic indicator. </a:t>
            </a:r>
            <a:r>
              <a:rPr lang="en-US">
                <a:latin typeface="Arial" panose="020B0604020202020204"/>
                <a:cs typeface="Arial"/>
              </a:rPr>
              <a:t>The Net Employment Outlook is derived by taking the percentage of employers who anticipated an increase in hiring activity and subtracting from this the percentage of employers who expected a decrease in hiring activity. Running since 1962, various factors underpin the success of the Survey:</a:t>
            </a:r>
          </a:p>
        </p:txBody>
      </p:sp>
      <p:sp>
        <p:nvSpPr>
          <p:cNvPr id="2" name="Footer Placeholder 18">
            <a:extLst>
              <a:ext uri="{FF2B5EF4-FFF2-40B4-BE49-F238E27FC236}">
                <a16:creationId xmlns:a16="http://schemas.microsoft.com/office/drawing/2014/main" id="{F70B0CBA-CB8D-23BB-5999-3BDD81D2B7EB}"/>
              </a:ext>
            </a:extLst>
          </p:cNvPr>
          <p:cNvSpPr txBox="1">
            <a:spLocks noGrp="1" noRot="1" noMove="1" noResize="1" noEditPoints="1" noAdjustHandles="1" noChangeArrowheads="1" noChangeShapeType="1"/>
          </p:cNvSpPr>
          <p:nvPr/>
        </p:nvSpPr>
        <p:spPr>
          <a:xfrm>
            <a:off x="11194915" y="6552049"/>
            <a:ext cx="274982" cy="157481"/>
          </a:xfrm>
          <a:prstGeom prst="rect">
            <a:avLst/>
          </a:prstGeom>
        </p:spPr>
        <p:txBody>
          <a:bodyPr vert="horz" lIns="0" tIns="0" rIns="0" bIns="0" rtlCol="0" anchor="ctr" anchorCtr="0"/>
          <a:lstStyle>
            <a:defPPr>
              <a:defRPr lang="en-US"/>
            </a:defPPr>
            <a:lvl1pPr marL="0" algn="r" defTabSz="914400" rtl="0" eaLnBrk="1" latinLnBrk="0" hangingPunct="1">
              <a:defRPr sz="90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F6ED01-AF61-C748-9893-D1F99F2C2128}" type="slidenum">
              <a:rPr lang="en-US" sz="900" b="1" smtClean="0">
                <a:solidFill>
                  <a:schemeClr val="bg1"/>
                </a:solidFill>
                <a:latin typeface="Arial" panose="020B0604020202020204" pitchFamily="34" charset="0"/>
              </a:rPr>
              <a:pPr algn="ctr"/>
              <a:t>10</a:t>
            </a:fld>
            <a:endParaRPr lang="en-US" sz="900" b="1">
              <a:solidFill>
                <a:schemeClr val="bg1"/>
              </a:solidFill>
              <a:latin typeface="Arial" panose="020B0604020202020204" pitchFamily="34" charset="0"/>
            </a:endParaRPr>
          </a:p>
        </p:txBody>
      </p:sp>
      <p:sp>
        <p:nvSpPr>
          <p:cNvPr id="17" name="Rectangle 16">
            <a:extLst>
              <a:ext uri="{FF2B5EF4-FFF2-40B4-BE49-F238E27FC236}">
                <a16:creationId xmlns:a16="http://schemas.microsoft.com/office/drawing/2014/main" id="{64E393D5-CCFC-D433-2DED-B8DB972A0446}"/>
              </a:ext>
            </a:extLst>
          </p:cNvPr>
          <p:cNvSpPr>
            <a:spLocks noGrp="1" noRot="1" noMove="1" noResize="1" noEditPoints="1" noAdjustHandles="1" noChangeArrowheads="1" noChangeShapeType="1"/>
          </p:cNvSpPr>
          <p:nvPr/>
        </p:nvSpPr>
        <p:spPr>
          <a:xfrm>
            <a:off x="0" y="2711987"/>
            <a:ext cx="12192000" cy="3697051"/>
          </a:xfrm>
          <a:prstGeom prst="rect">
            <a:avLst/>
          </a:prstGeom>
          <a:solidFill>
            <a:srgbClr val="56BDED">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84547090-FF38-FB96-3AF2-CFF8743208C9}"/>
              </a:ext>
            </a:extLst>
          </p:cNvPr>
          <p:cNvCxnSpPr>
            <a:cxnSpLocks/>
          </p:cNvCxnSpPr>
          <p:nvPr/>
        </p:nvCxnSpPr>
        <p:spPr>
          <a:xfrm>
            <a:off x="7979458" y="3065658"/>
            <a:ext cx="0" cy="2985370"/>
          </a:xfrm>
          <a:prstGeom prst="line">
            <a:avLst/>
          </a:prstGeom>
          <a:ln w="15875" cap="rnd">
            <a:solidFill>
              <a:srgbClr val="56BDED">
                <a:alpha val="50000"/>
              </a:srgb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76CB153E-FC1D-F291-27B2-CD502B19AF0D}"/>
              </a:ext>
            </a:extLst>
          </p:cNvPr>
          <p:cNvSpPr txBox="1"/>
          <p:nvPr/>
        </p:nvSpPr>
        <p:spPr>
          <a:xfrm>
            <a:off x="8575601" y="3065658"/>
            <a:ext cx="2677454" cy="2818657"/>
          </a:xfrm>
          <a:prstGeom prst="rect">
            <a:avLst/>
          </a:prstGeom>
          <a:noFill/>
        </p:spPr>
        <p:txBody>
          <a:bodyPr wrap="square" lIns="0" tIns="0" rIns="0" bIns="0" rtlCol="0" anchor="t">
            <a:spAutoFit/>
          </a:bodyPr>
          <a:lstStyle/>
          <a:p>
            <a:pPr>
              <a:lnSpc>
                <a:spcPts val="1260"/>
              </a:lnSpc>
              <a:defRPr/>
            </a:pPr>
            <a:r>
              <a:rPr lang="en-CA" sz="1300" b="1">
                <a:solidFill>
                  <a:srgbClr val="5C7D70"/>
                </a:solidFill>
                <a:latin typeface="Arial"/>
                <a:cs typeface="Arial"/>
              </a:rPr>
              <a:t>Forward-Looking Statements –</a:t>
            </a:r>
            <a:br>
              <a:rPr lang="en-CA" sz="1300" b="1">
                <a:solidFill>
                  <a:srgbClr val="4F4296"/>
                </a:solidFill>
                <a:latin typeface="Arial" panose="020B0604020202020204" pitchFamily="34" charset="0"/>
                <a:cs typeface="Arial" panose="020B0604020202020204" pitchFamily="34" charset="0"/>
              </a:rPr>
            </a:br>
            <a:r>
              <a:rPr lang="en-CA" sz="900">
                <a:latin typeface="Arial"/>
                <a:cs typeface="Arial"/>
              </a:rPr>
              <a:t>This report contains forward-looking statements, including statements regarding labor demand in </a:t>
            </a:r>
            <a:br>
              <a:rPr lang="en-CA" sz="900">
                <a:latin typeface="Arial"/>
                <a:cs typeface="Arial"/>
              </a:rPr>
            </a:br>
            <a:r>
              <a:rPr lang="en-CA" sz="900">
                <a:latin typeface="Arial"/>
                <a:cs typeface="Arial"/>
              </a:rPr>
              <a:t>certain regions, countries and industries, and </a:t>
            </a:r>
            <a:br>
              <a:rPr lang="en-CA" sz="900">
                <a:latin typeface="Arial"/>
                <a:cs typeface="Arial"/>
              </a:rPr>
            </a:br>
            <a:r>
              <a:rPr lang="en-CA" sz="900">
                <a:latin typeface="Arial"/>
                <a:cs typeface="Arial"/>
              </a:rPr>
              <a:t>economic uncertainty. Actual events or results </a:t>
            </a:r>
            <a:br>
              <a:rPr lang="en-CA" sz="900">
                <a:latin typeface="Arial"/>
                <a:cs typeface="Arial"/>
              </a:rPr>
            </a:br>
            <a:r>
              <a:rPr lang="en-CA" sz="900">
                <a:latin typeface="Arial"/>
                <a:cs typeface="Arial"/>
              </a:rPr>
              <a:t>may differ materially from those contained in the forward-looking statements, due to risks, uncertainties and assumptions. These factors include those found in the Company's reports filed with the U.S. Securities and Exchange Commission (SEC), including the information under the heading "Risk Factors" in its Annual Report on Form 10-K for the year ended December 31, 2025, whose information is incorporated herein by reference. ManpowerGroup disclaims any obligation to update any forward-looking or other statements in this release, except as required by law.</a:t>
            </a:r>
          </a:p>
        </p:txBody>
      </p:sp>
      <p:sp>
        <p:nvSpPr>
          <p:cNvPr id="22" name="TextBox 21">
            <a:extLst>
              <a:ext uri="{FF2B5EF4-FFF2-40B4-BE49-F238E27FC236}">
                <a16:creationId xmlns:a16="http://schemas.microsoft.com/office/drawing/2014/main" id="{DAB1A113-6DEA-4C8B-129A-7C11A6A54686}"/>
              </a:ext>
            </a:extLst>
          </p:cNvPr>
          <p:cNvSpPr txBox="1">
            <a:spLocks/>
          </p:cNvSpPr>
          <p:nvPr/>
        </p:nvSpPr>
        <p:spPr>
          <a:xfrm>
            <a:off x="1000913" y="3065659"/>
            <a:ext cx="6497732" cy="2985369"/>
          </a:xfrm>
          <a:prstGeom prst="rect">
            <a:avLst/>
          </a:prstGeom>
          <a:noFill/>
        </p:spPr>
        <p:txBody>
          <a:bodyPr wrap="square" lIns="0" tIns="0" rIns="0" bIns="0" rtlCol="0" anchor="t">
            <a:spAutoFit/>
          </a:bodyPr>
          <a:lstStyle/>
          <a:p>
            <a:pPr>
              <a:lnSpc>
                <a:spcPts val="1260"/>
              </a:lnSpc>
              <a:defRPr/>
            </a:pPr>
            <a:r>
              <a:rPr lang="en-US" sz="1300" b="1">
                <a:solidFill>
                  <a:srgbClr val="5C7D70"/>
                </a:solidFill>
                <a:latin typeface="Arial"/>
                <a:cs typeface="Arial"/>
              </a:rPr>
              <a:t>Unique – </a:t>
            </a:r>
            <a:r>
              <a:rPr lang="en-US" sz="900">
                <a:latin typeface="Arial"/>
                <a:cs typeface="Arial"/>
              </a:rPr>
              <a:t>It is unparalleled in its size, scope, longevity and area of focus. The ManpowerGroup Employment Outlook Survey is the most extensive, forward-looking employment survey in the world, asking employers to forecast employment over the next quarter. In contrast, other surveys and studies focus on retrospective data to report on what occurred in the past. </a:t>
            </a:r>
            <a:br>
              <a:rPr lang="en-US" sz="900">
                <a:latin typeface="Arial" panose="020B0604020202020204" pitchFamily="34" charset="0"/>
                <a:cs typeface="Arial" panose="020B0604020202020204" pitchFamily="34" charset="0"/>
              </a:rPr>
            </a:br>
            <a:br>
              <a:rPr lang="en-US" sz="900" b="1">
                <a:latin typeface="Arial" panose="020B0604020202020204" pitchFamily="34" charset="0"/>
                <a:cs typeface="Arial" panose="020B0604020202020204" pitchFamily="34" charset="0"/>
              </a:rPr>
            </a:br>
            <a:r>
              <a:rPr lang="en-US" sz="1300" b="1">
                <a:solidFill>
                  <a:srgbClr val="5C7D70"/>
                </a:solidFill>
                <a:latin typeface="Arial"/>
                <a:cs typeface="Arial"/>
              </a:rPr>
              <a:t>Independent – </a:t>
            </a:r>
            <a:r>
              <a:rPr lang="en-US" sz="900">
                <a:latin typeface="Arial"/>
                <a:cs typeface="Arial"/>
              </a:rPr>
              <a:t>The survey is conducted with a representative sample of employers from throughout the countries and territories in which it is conducted. The survey participants are not derived from ManpowerGroup’s customer base.</a:t>
            </a:r>
            <a:br>
              <a:rPr lang="en-US" sz="900">
                <a:latin typeface="Arial" panose="020B0604020202020204" pitchFamily="34" charset="0"/>
                <a:cs typeface="Arial" panose="020B0604020202020204" pitchFamily="34" charset="0"/>
              </a:rPr>
            </a:br>
            <a:r>
              <a:rPr lang="en-US" sz="900">
                <a:latin typeface="Arial"/>
                <a:cs typeface="Arial"/>
              </a:rPr>
              <a:t> </a:t>
            </a:r>
            <a:endParaRPr lang="en-US" sz="900" b="1">
              <a:latin typeface="Arial"/>
              <a:cs typeface="Arial"/>
            </a:endParaRPr>
          </a:p>
          <a:p>
            <a:pPr>
              <a:lnSpc>
                <a:spcPts val="1260"/>
              </a:lnSpc>
              <a:defRPr/>
            </a:pPr>
            <a:r>
              <a:rPr lang="en-US" sz="1300" b="1">
                <a:solidFill>
                  <a:srgbClr val="5C7D70"/>
                </a:solidFill>
                <a:latin typeface="Arial"/>
                <a:cs typeface="Arial"/>
              </a:rPr>
              <a:t>Robust – </a:t>
            </a:r>
            <a:r>
              <a:rPr lang="en-US" sz="900">
                <a:latin typeface="Arial"/>
                <a:cs typeface="Arial"/>
              </a:rPr>
              <a:t>The Q4 2026 survey is based on interviews with 39,878 public and private employers across 42 countries to measure anticipated employment changes and trends. This sample allows for analysis to be performed across specific sectors and regions to provide more detailed information. </a:t>
            </a:r>
            <a:br>
              <a:rPr lang="en-US" sz="900">
                <a:latin typeface="Arial" panose="020B0604020202020204" pitchFamily="34" charset="0"/>
                <a:cs typeface="Arial" panose="020B0604020202020204" pitchFamily="34" charset="0"/>
              </a:rPr>
            </a:br>
            <a:endParaRPr lang="en-US" sz="900">
              <a:solidFill>
                <a:srgbClr val="B43700"/>
              </a:solidFill>
              <a:latin typeface="Arial" panose="020B0604020202020204" pitchFamily="34" charset="0"/>
              <a:cs typeface="Arial" panose="020B0604020202020204" pitchFamily="34" charset="0"/>
            </a:endParaRPr>
          </a:p>
          <a:p>
            <a:pPr lvl="0">
              <a:lnSpc>
                <a:spcPts val="1260"/>
              </a:lnSpc>
              <a:defRPr/>
            </a:pPr>
            <a:r>
              <a:rPr lang="en-US" sz="1300" b="1">
                <a:solidFill>
                  <a:srgbClr val="5C7D70"/>
                </a:solidFill>
                <a:latin typeface="Arial"/>
                <a:cs typeface="Arial"/>
              </a:rPr>
              <a:t>Focused – </a:t>
            </a:r>
            <a:r>
              <a:rPr lang="en-US" sz="900">
                <a:latin typeface="Arial"/>
                <a:cs typeface="Arial"/>
              </a:rPr>
              <a:t>For more than six decades the survey has derived all its information from a single question (Q4 2026 example): “How do you anticipate total employment at your location to change in the three months to the end of December 2026 as compared to the current quarter?”</a:t>
            </a:r>
          </a:p>
          <a:p>
            <a:pPr lvl="0">
              <a:lnSpc>
                <a:spcPts val="1260"/>
              </a:lnSpc>
              <a:defRPr/>
            </a:pPr>
            <a:endParaRPr lang="en-US" sz="900">
              <a:solidFill>
                <a:srgbClr val="5C7D70"/>
              </a:solidFill>
              <a:latin typeface="Arial" panose="020B0604020202020204" pitchFamily="34" charset="0"/>
              <a:cs typeface="Arial" panose="020B0604020202020204" pitchFamily="34" charset="0"/>
            </a:endParaRPr>
          </a:p>
          <a:p>
            <a:pPr>
              <a:lnSpc>
                <a:spcPts val="1260"/>
              </a:lnSpc>
              <a:defRPr/>
            </a:pPr>
            <a:r>
              <a:rPr lang="en-US" sz="1300" b="1">
                <a:solidFill>
                  <a:srgbClr val="5C7D70"/>
                </a:solidFill>
                <a:latin typeface="Arial"/>
                <a:cs typeface="Arial"/>
              </a:rPr>
              <a:t>Survey Methodology – </a:t>
            </a:r>
            <a:r>
              <a:rPr lang="en-US" sz="900">
                <a:latin typeface="Arial"/>
                <a:cs typeface="Arial"/>
              </a:rPr>
              <a:t>The data for the fourth quarter was collected between July 1-31, 2026. The findings reflect employer sentiment at the time of data collection and may not capture the potential impact of subsequent events. The size of organizations and sectors are standardized across all countries to allow international comparisons.</a:t>
            </a:r>
          </a:p>
        </p:txBody>
      </p:sp>
      <p:grpSp>
        <p:nvGrpSpPr>
          <p:cNvPr id="3" name="Navigation">
            <a:extLst>
              <a:ext uri="{FF2B5EF4-FFF2-40B4-BE49-F238E27FC236}">
                <a16:creationId xmlns:a16="http://schemas.microsoft.com/office/drawing/2014/main" id="{7E8A5A52-4BDC-3846-3DA7-D27B26C8CD1A}"/>
              </a:ext>
            </a:extLst>
          </p:cNvPr>
          <p:cNvGrpSpPr>
            <a:grpSpLocks noGrp="1" noUngrp="1" noRot="1" noMove="1" noResize="1"/>
          </p:cNvGrpSpPr>
          <p:nvPr/>
        </p:nvGrpSpPr>
        <p:grpSpPr>
          <a:xfrm>
            <a:off x="412594" y="6513695"/>
            <a:ext cx="5054838" cy="230465"/>
            <a:chOff x="412594" y="6513695"/>
            <a:chExt cx="5054838" cy="230465"/>
          </a:xfrm>
        </p:grpSpPr>
        <p:sp>
          <p:nvSpPr>
            <p:cNvPr id="4" name="About the Survey">
              <a:hlinkClick r:id="rId4" action="ppaction://hlinksldjump"/>
              <a:extLst>
                <a:ext uri="{FF2B5EF4-FFF2-40B4-BE49-F238E27FC236}">
                  <a16:creationId xmlns:a16="http://schemas.microsoft.com/office/drawing/2014/main" id="{6B4CCB0A-01A1-878A-DB94-A3F2696E6F73}"/>
                </a:ext>
              </a:extLst>
            </p:cNvPr>
            <p:cNvSpPr>
              <a:spLocks noGrp="1" noRot="1" noMove="1" noResize="1" noEditPoints="1" noAdjustHandles="1" noChangeArrowheads="1" noChangeShapeType="1"/>
            </p:cNvSpPr>
            <p:nvPr/>
          </p:nvSpPr>
          <p:spPr>
            <a:xfrm>
              <a:off x="4178126" y="6513695"/>
              <a:ext cx="1289306"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Workforce Trends">
              <a:hlinkClick r:id="" action="ppaction://noaction"/>
              <a:extLst>
                <a:ext uri="{FF2B5EF4-FFF2-40B4-BE49-F238E27FC236}">
                  <a16:creationId xmlns:a16="http://schemas.microsoft.com/office/drawing/2014/main" id="{4FBD7DB9-8E90-34C8-64BA-6ACCD0654BB4}"/>
                </a:ext>
              </a:extLst>
            </p:cNvPr>
            <p:cNvSpPr>
              <a:spLocks noGrp="1" noRot="1" noMove="1" noResize="1" noEditPoints="1" noAdjustHandles="1" noChangeArrowheads="1" noChangeShapeType="1"/>
            </p:cNvSpPr>
            <p:nvPr/>
          </p:nvSpPr>
          <p:spPr>
            <a:xfrm>
              <a:off x="2338306" y="6513695"/>
              <a:ext cx="1289306"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Employer Hiring">
              <a:hlinkClick r:id="rId5" action="ppaction://hlinksldjump"/>
              <a:extLst>
                <a:ext uri="{FF2B5EF4-FFF2-40B4-BE49-F238E27FC236}">
                  <a16:creationId xmlns:a16="http://schemas.microsoft.com/office/drawing/2014/main" id="{2016A39E-F742-37AD-CD6A-6BE6CFD89692}"/>
                </a:ext>
              </a:extLst>
            </p:cNvPr>
            <p:cNvSpPr>
              <a:spLocks noGrp="1" noRot="1" noMove="1" noResize="1" noEditPoints="1" noAdjustHandles="1" noChangeArrowheads="1" noChangeShapeType="1"/>
            </p:cNvSpPr>
            <p:nvPr/>
          </p:nvSpPr>
          <p:spPr>
            <a:xfrm>
              <a:off x="412594" y="6513695"/>
              <a:ext cx="1583473"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630878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C12A1789-1646-9BD4-B1C6-1AFFFA4010F6}"/>
              </a:ext>
            </a:extLst>
          </p:cNvPr>
          <p:cNvPicPr>
            <a:picLocks noChangeAspect="1"/>
          </p:cNvPicPr>
          <p:nvPr/>
        </p:nvPicPr>
        <p:blipFill>
          <a:blip r:embed="rId2"/>
          <a:srcRect/>
          <a:stretch/>
        </p:blipFill>
        <p:spPr>
          <a:xfrm>
            <a:off x="975328" y="723483"/>
            <a:ext cx="682577" cy="682577"/>
          </a:xfrm>
          <a:prstGeom prst="rect">
            <a:avLst/>
          </a:prstGeom>
        </p:spPr>
      </p:pic>
      <p:sp>
        <p:nvSpPr>
          <p:cNvPr id="34" name="Rectangle 33">
            <a:extLst>
              <a:ext uri="{FF2B5EF4-FFF2-40B4-BE49-F238E27FC236}">
                <a16:creationId xmlns:a16="http://schemas.microsoft.com/office/drawing/2014/main" id="{5D634629-CC48-E847-69D6-4B0506C636C4}"/>
              </a:ext>
            </a:extLst>
          </p:cNvPr>
          <p:cNvSpPr/>
          <p:nvPr/>
        </p:nvSpPr>
        <p:spPr>
          <a:xfrm>
            <a:off x="0" y="1537161"/>
            <a:ext cx="12192000" cy="4863639"/>
          </a:xfrm>
          <a:prstGeom prst="rect">
            <a:avLst/>
          </a:prstGeom>
          <a:solidFill>
            <a:srgbClr val="56BDED">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18">
            <a:extLst>
              <a:ext uri="{FF2B5EF4-FFF2-40B4-BE49-F238E27FC236}">
                <a16:creationId xmlns:a16="http://schemas.microsoft.com/office/drawing/2014/main" id="{CB53A08D-9A0E-D596-68E4-0D4B9C6543C8}"/>
              </a:ext>
            </a:extLst>
          </p:cNvPr>
          <p:cNvSpPr txBox="1">
            <a:spLocks noGrp="1" noRot="1" noMove="1" noResize="1" noEditPoints="1" noAdjustHandles="1" noChangeArrowheads="1" noChangeShapeType="1"/>
          </p:cNvSpPr>
          <p:nvPr/>
        </p:nvSpPr>
        <p:spPr>
          <a:xfrm>
            <a:off x="11194915" y="6552049"/>
            <a:ext cx="274982" cy="157481"/>
          </a:xfrm>
          <a:prstGeom prst="rect">
            <a:avLst/>
          </a:prstGeom>
        </p:spPr>
        <p:txBody>
          <a:bodyPr vert="horz" lIns="0" tIns="0" rIns="0" bIns="0" rtlCol="0" anchor="ctr" anchorCtr="0"/>
          <a:lstStyle>
            <a:defPPr>
              <a:defRPr lang="en-US"/>
            </a:defPPr>
            <a:lvl1pPr marL="0" algn="r" defTabSz="914400" rtl="0" eaLnBrk="1" latinLnBrk="0" hangingPunct="1">
              <a:defRPr sz="90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F6ED01-AF61-C748-9893-D1F99F2C2128}" type="slidenum">
              <a:rPr lang="en-US" sz="900" b="1" smtClean="0">
                <a:solidFill>
                  <a:schemeClr val="bg1"/>
                </a:solidFill>
                <a:latin typeface="Arial" panose="020B0604020202020204" pitchFamily="34" charset="0"/>
              </a:rPr>
              <a:pPr algn="ctr"/>
              <a:t>11</a:t>
            </a:fld>
            <a:endParaRPr lang="en-US" sz="900" b="1">
              <a:solidFill>
                <a:schemeClr val="bg1"/>
              </a:solidFill>
              <a:latin typeface="Arial" panose="020B0604020202020204" pitchFamily="34" charset="0"/>
            </a:endParaRPr>
          </a:p>
        </p:txBody>
      </p:sp>
      <p:grpSp>
        <p:nvGrpSpPr>
          <p:cNvPr id="14" name="Group 13">
            <a:extLst>
              <a:ext uri="{FF2B5EF4-FFF2-40B4-BE49-F238E27FC236}">
                <a16:creationId xmlns:a16="http://schemas.microsoft.com/office/drawing/2014/main" id="{D74B7075-DA6E-4F5B-F1FD-419C600C37B5}"/>
              </a:ext>
            </a:extLst>
          </p:cNvPr>
          <p:cNvGrpSpPr/>
          <p:nvPr/>
        </p:nvGrpSpPr>
        <p:grpSpPr>
          <a:xfrm>
            <a:off x="1019175" y="1917546"/>
            <a:ext cx="10150691" cy="3436903"/>
            <a:chOff x="1019175" y="1917546"/>
            <a:chExt cx="10150691" cy="3436903"/>
          </a:xfrm>
        </p:grpSpPr>
        <p:sp>
          <p:nvSpPr>
            <p:cNvPr id="15" name="TextBox 14">
              <a:extLst>
                <a:ext uri="{FF2B5EF4-FFF2-40B4-BE49-F238E27FC236}">
                  <a16:creationId xmlns:a16="http://schemas.microsoft.com/office/drawing/2014/main" id="{C3E57486-DBE1-A498-5381-C1BBEE43A2C3}"/>
                </a:ext>
              </a:extLst>
            </p:cNvPr>
            <p:cNvSpPr txBox="1"/>
            <p:nvPr/>
          </p:nvSpPr>
          <p:spPr>
            <a:xfrm>
              <a:off x="1019175" y="1917546"/>
              <a:ext cx="5763365" cy="3436903"/>
            </a:xfrm>
            <a:prstGeom prst="rect">
              <a:avLst/>
            </a:prstGeom>
            <a:noFill/>
          </p:spPr>
          <p:txBody>
            <a:bodyPr wrap="square" lIns="0" tIns="0" rIns="0" bIns="0" rtlCol="0" anchor="t">
              <a:spAutoFit/>
            </a:bodyPr>
            <a:lstStyle/>
            <a:p>
              <a:pPr>
                <a:lnSpc>
                  <a:spcPts val="1760"/>
                </a:lnSpc>
                <a:defRPr/>
              </a:pPr>
              <a:r>
                <a:rPr lang="en-US" sz="1500" b="1">
                  <a:solidFill>
                    <a:srgbClr val="5C7D70"/>
                  </a:solidFill>
                  <a:latin typeface="Arial"/>
                  <a:cs typeface="Arial"/>
                </a:rPr>
                <a:t>What is meant by Net Employment Outlook (NEO)?</a:t>
              </a:r>
            </a:p>
            <a:p>
              <a:pPr>
                <a:lnSpc>
                  <a:spcPts val="1760"/>
                </a:lnSpc>
                <a:defRPr/>
              </a:pPr>
              <a:r>
                <a:rPr lang="en-US" sz="1100">
                  <a:latin typeface="Arial"/>
                  <a:ea typeface="Calibri"/>
                  <a:cs typeface="Helvetica"/>
                </a:rPr>
                <a:t>The Net Employment Outlook is derived by taking the percentage of employers anticipating an increase in hiring activity and subtracting from this the percentage of employers that expect to see a decrease in employment at their location in the next quarter. A positive Net Employment Outlook figure means that, on balance, there are more employers who expect </a:t>
              </a:r>
              <a:br>
                <a:rPr lang="en-US" sz="1100">
                  <a:latin typeface="Arial"/>
                  <a:ea typeface="Calibri"/>
                  <a:cs typeface="Helvetica"/>
                </a:rPr>
              </a:br>
              <a:r>
                <a:rPr lang="en-US" sz="1100">
                  <a:latin typeface="Arial"/>
                  <a:ea typeface="Calibri"/>
                  <a:cs typeface="Helvetica"/>
                </a:rPr>
                <a:t>to add to their headcount in the following three months than those who intend to reduce staff.</a:t>
              </a:r>
              <a:br>
                <a:rPr lang="en-US" sz="900">
                  <a:latin typeface="Arial" panose="020B0604020202020204" pitchFamily="34" charset="0"/>
                  <a:cs typeface="Arial" panose="020B0604020202020204" pitchFamily="34" charset="0"/>
                </a:rPr>
              </a:br>
              <a:br>
                <a:rPr lang="en-US" sz="900" b="1">
                  <a:latin typeface="Arial" panose="020B0604020202020204" pitchFamily="34" charset="0"/>
                  <a:cs typeface="Arial" panose="020B0604020202020204" pitchFamily="34" charset="0"/>
                </a:rPr>
              </a:br>
              <a:r>
                <a:rPr lang="en-US" sz="1500" b="1">
                  <a:solidFill>
                    <a:srgbClr val="5C7D70"/>
                  </a:solidFill>
                  <a:latin typeface="Arial"/>
                  <a:cs typeface="Arial"/>
                </a:rPr>
                <a:t>What is Seasonal Adjustment and why is it used in the ManpowerGroup Employment Outlook Survey?</a:t>
              </a:r>
              <a:br>
                <a:rPr lang="en-US" sz="1300" b="1">
                  <a:solidFill>
                    <a:srgbClr val="5C7D70"/>
                  </a:solidFill>
                  <a:latin typeface="Arial"/>
                  <a:cs typeface="Arial"/>
                </a:rPr>
              </a:br>
              <a:r>
                <a:rPr lang="en-US" sz="1100">
                  <a:latin typeface="Arial"/>
                  <a:ea typeface="Calibri"/>
                  <a:cs typeface="Helvetica"/>
                </a:rPr>
                <a:t>Seasonal adjustment is a statistical process that allows the Survey data to be presented without the impact of hiring fluctuations that normally occur through the course of the year, usually as a result of various external factors, such changes in weather, traditional production cycles, and public holidays. Seasonal adjustment has the effect of flattening peaks and smoothing troughs in the data to better illustrate underlying employment trends and provide </a:t>
              </a:r>
              <a:br>
                <a:rPr lang="en-US" sz="1100">
                  <a:latin typeface="Arial"/>
                  <a:ea typeface="Calibri"/>
                  <a:cs typeface="Helvetica"/>
                </a:rPr>
              </a:br>
              <a:r>
                <a:rPr lang="en-US" sz="1100">
                  <a:latin typeface="Arial"/>
                  <a:ea typeface="Calibri"/>
                  <a:cs typeface="Helvetica"/>
                </a:rPr>
                <a:t>a more accurate representation of the ManpowerGroup Employment Outlook Survey results.</a:t>
              </a:r>
              <a:endParaRPr lang="en-US" sz="1100">
                <a:latin typeface="Arial"/>
                <a:cs typeface="Arial"/>
              </a:endParaRPr>
            </a:p>
          </p:txBody>
        </p:sp>
        <p:sp>
          <p:nvSpPr>
            <p:cNvPr id="16" name="TextBox 15">
              <a:extLst>
                <a:ext uri="{FF2B5EF4-FFF2-40B4-BE49-F238E27FC236}">
                  <a16:creationId xmlns:a16="http://schemas.microsoft.com/office/drawing/2014/main" id="{E394DAD4-3897-883F-C208-03AD2A75CE25}"/>
                </a:ext>
              </a:extLst>
            </p:cNvPr>
            <p:cNvSpPr txBox="1"/>
            <p:nvPr/>
          </p:nvSpPr>
          <p:spPr>
            <a:xfrm>
              <a:off x="7279689" y="1917546"/>
              <a:ext cx="3890177" cy="3436903"/>
            </a:xfrm>
            <a:prstGeom prst="rect">
              <a:avLst/>
            </a:prstGeom>
            <a:noFill/>
          </p:spPr>
          <p:txBody>
            <a:bodyPr wrap="square" lIns="0" tIns="0" rIns="0" bIns="0" rtlCol="0" anchor="t">
              <a:spAutoFit/>
            </a:bodyPr>
            <a:lstStyle/>
            <a:p>
              <a:pPr>
                <a:lnSpc>
                  <a:spcPts val="1760"/>
                </a:lnSpc>
                <a:defRPr/>
              </a:pPr>
              <a:r>
                <a:rPr lang="en-US" sz="1500" b="1">
                  <a:solidFill>
                    <a:srgbClr val="5C7D70"/>
                  </a:solidFill>
                  <a:latin typeface="Arial"/>
                  <a:cs typeface="Arial"/>
                </a:rPr>
                <a:t>How are companies selected for </a:t>
              </a:r>
              <a:br>
                <a:rPr lang="en-US" sz="1500" b="1">
                  <a:solidFill>
                    <a:srgbClr val="5C7D70"/>
                  </a:solidFill>
                  <a:latin typeface="Arial"/>
                  <a:cs typeface="Arial"/>
                </a:rPr>
              </a:br>
              <a:r>
                <a:rPr lang="en-US" sz="1500" b="1">
                  <a:solidFill>
                    <a:srgbClr val="5C7D70"/>
                  </a:solidFill>
                  <a:latin typeface="Arial"/>
                  <a:cs typeface="Arial"/>
                </a:rPr>
                <a:t>the survey?</a:t>
              </a:r>
            </a:p>
            <a:p>
              <a:pPr>
                <a:lnSpc>
                  <a:spcPts val="1760"/>
                </a:lnSpc>
                <a:defRPr/>
              </a:pPr>
              <a:r>
                <a:rPr lang="en-US" sz="1100">
                  <a:latin typeface="Arial"/>
                  <a:ea typeface="Calibri"/>
                  <a:cs typeface="Helvetica"/>
                </a:rPr>
                <a:t>Employers are selected based on the types of companies and organizations they represent. We want to ensure that our panel is representative of each participating country’s national labor market, so each country’s panel is built in proportion to that country’s overall distribution of industry sectors and organization sizes.</a:t>
              </a:r>
              <a:br>
                <a:rPr lang="en-US" sz="900">
                  <a:latin typeface="Arial" panose="020B0604020202020204" pitchFamily="34" charset="0"/>
                  <a:cs typeface="Arial" panose="020B0604020202020204" pitchFamily="34" charset="0"/>
                </a:rPr>
              </a:br>
              <a:endParaRPr lang="en-US" sz="900">
                <a:solidFill>
                  <a:srgbClr val="5C7D70"/>
                </a:solidFill>
                <a:latin typeface="Arial" panose="020B0604020202020204" pitchFamily="34" charset="0"/>
                <a:cs typeface="Arial" panose="020B0604020202020204" pitchFamily="34" charset="0"/>
              </a:endParaRPr>
            </a:p>
            <a:p>
              <a:pPr lvl="0">
                <a:lnSpc>
                  <a:spcPts val="1760"/>
                </a:lnSpc>
                <a:defRPr/>
              </a:pPr>
              <a:r>
                <a:rPr lang="en-US" sz="1500" b="1">
                  <a:solidFill>
                    <a:srgbClr val="5C7D70"/>
                  </a:solidFill>
                  <a:latin typeface="Arial"/>
                  <a:cs typeface="Arial"/>
                </a:rPr>
                <a:t>Who do you interview in each company?</a:t>
              </a:r>
            </a:p>
            <a:p>
              <a:pPr>
                <a:lnSpc>
                  <a:spcPts val="1760"/>
                </a:lnSpc>
                <a:defRPr/>
              </a:pPr>
              <a:r>
                <a:rPr lang="en-US" sz="1100">
                  <a:latin typeface="Arial"/>
                  <a:ea typeface="Calibri"/>
                  <a:cs typeface="Helvetica"/>
                </a:rPr>
                <a:t>The person we select to interview will be someone with a good overview of staffing levels and hiring intentions within their organization. Normally this will be the head of HR or an HR manager. However, in smaller organizations, that person may be a general manager or even the CEO.</a:t>
              </a:r>
              <a:endParaRPr lang="en-US" sz="1100">
                <a:latin typeface="Arial"/>
                <a:cs typeface="Arial"/>
              </a:endParaRPr>
            </a:p>
          </p:txBody>
        </p:sp>
      </p:grpSp>
      <p:sp>
        <p:nvSpPr>
          <p:cNvPr id="2" name="Title 1">
            <a:extLst>
              <a:ext uri="{FF2B5EF4-FFF2-40B4-BE49-F238E27FC236}">
                <a16:creationId xmlns:a16="http://schemas.microsoft.com/office/drawing/2014/main" id="{FED50381-699D-6C73-9524-4354EE07A5A9}"/>
              </a:ext>
            </a:extLst>
          </p:cNvPr>
          <p:cNvSpPr>
            <a:spLocks noGrp="1"/>
          </p:cNvSpPr>
          <p:nvPr>
            <p:ph type="title"/>
          </p:nvPr>
        </p:nvSpPr>
        <p:spPr>
          <a:xfrm>
            <a:off x="1798656" y="942796"/>
            <a:ext cx="9374170" cy="456190"/>
          </a:xfrm>
        </p:spPr>
        <p:txBody>
          <a:bodyPr/>
          <a:lstStyle/>
          <a:p>
            <a:r>
              <a:rPr lang="en-US">
                <a:latin typeface="Arial"/>
                <a:cs typeface="Arial"/>
              </a:rPr>
              <a:t>Frequently Asked Questions</a:t>
            </a:r>
            <a:endParaRPr lang="en-US"/>
          </a:p>
        </p:txBody>
      </p:sp>
      <p:grpSp>
        <p:nvGrpSpPr>
          <p:cNvPr id="4" name="Navigation">
            <a:extLst>
              <a:ext uri="{FF2B5EF4-FFF2-40B4-BE49-F238E27FC236}">
                <a16:creationId xmlns:a16="http://schemas.microsoft.com/office/drawing/2014/main" id="{20B55FB2-E7C4-18F8-1C0C-13CA87EFA59B}"/>
              </a:ext>
            </a:extLst>
          </p:cNvPr>
          <p:cNvGrpSpPr>
            <a:grpSpLocks noGrp="1" noUngrp="1" noRot="1" noMove="1" noResize="1"/>
          </p:cNvGrpSpPr>
          <p:nvPr/>
        </p:nvGrpSpPr>
        <p:grpSpPr>
          <a:xfrm>
            <a:off x="412594" y="6513695"/>
            <a:ext cx="5054838" cy="230465"/>
            <a:chOff x="412594" y="6513695"/>
            <a:chExt cx="5054838" cy="230465"/>
          </a:xfrm>
        </p:grpSpPr>
        <p:sp>
          <p:nvSpPr>
            <p:cNvPr id="5" name="About the Survey">
              <a:hlinkClick r:id="rId3" action="ppaction://hlinksldjump"/>
              <a:extLst>
                <a:ext uri="{FF2B5EF4-FFF2-40B4-BE49-F238E27FC236}">
                  <a16:creationId xmlns:a16="http://schemas.microsoft.com/office/drawing/2014/main" id="{97B6F07C-E01B-7769-83B2-1CC0EB176260}"/>
                </a:ext>
              </a:extLst>
            </p:cNvPr>
            <p:cNvSpPr>
              <a:spLocks noGrp="1" noRot="1" noMove="1" noResize="1" noEditPoints="1" noAdjustHandles="1" noChangeArrowheads="1" noChangeShapeType="1"/>
            </p:cNvSpPr>
            <p:nvPr/>
          </p:nvSpPr>
          <p:spPr>
            <a:xfrm>
              <a:off x="4178126" y="6513695"/>
              <a:ext cx="1289306"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Workforce Trends">
              <a:hlinkClick r:id="" action="ppaction://noaction"/>
              <a:extLst>
                <a:ext uri="{FF2B5EF4-FFF2-40B4-BE49-F238E27FC236}">
                  <a16:creationId xmlns:a16="http://schemas.microsoft.com/office/drawing/2014/main" id="{D03781E5-FD37-C9A1-E66E-CE8E9B10FE5D}"/>
                </a:ext>
              </a:extLst>
            </p:cNvPr>
            <p:cNvSpPr>
              <a:spLocks noGrp="1" noRot="1" noMove="1" noResize="1" noEditPoints="1" noAdjustHandles="1" noChangeArrowheads="1" noChangeShapeType="1"/>
            </p:cNvSpPr>
            <p:nvPr/>
          </p:nvSpPr>
          <p:spPr>
            <a:xfrm>
              <a:off x="2338306" y="6513695"/>
              <a:ext cx="1289306"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Employer Hiring">
              <a:hlinkClick r:id="rId4" action="ppaction://hlinksldjump"/>
              <a:extLst>
                <a:ext uri="{FF2B5EF4-FFF2-40B4-BE49-F238E27FC236}">
                  <a16:creationId xmlns:a16="http://schemas.microsoft.com/office/drawing/2014/main" id="{916B5416-482C-FCFB-3820-6D45CD8B55BB}"/>
                </a:ext>
              </a:extLst>
            </p:cNvPr>
            <p:cNvSpPr>
              <a:spLocks noGrp="1" noRot="1" noMove="1" noResize="1" noEditPoints="1" noAdjustHandles="1" noChangeArrowheads="1" noChangeShapeType="1"/>
            </p:cNvSpPr>
            <p:nvPr/>
          </p:nvSpPr>
          <p:spPr>
            <a:xfrm>
              <a:off x="412594" y="6513695"/>
              <a:ext cx="1583473"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42068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2D76B-2586-8961-BA87-939B12B1F0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24153E-CF26-CE63-9DC0-18DE5CB4650F}"/>
              </a:ext>
            </a:extLst>
          </p:cNvPr>
          <p:cNvSpPr>
            <a:spLocks noGrp="1"/>
          </p:cNvSpPr>
          <p:nvPr>
            <p:ph type="title"/>
          </p:nvPr>
        </p:nvSpPr>
        <p:spPr>
          <a:xfrm>
            <a:off x="1019174" y="706916"/>
            <a:ext cx="10769171" cy="485775"/>
          </a:xfrm>
        </p:spPr>
        <p:txBody>
          <a:bodyPr/>
          <a:lstStyle/>
          <a:p>
            <a:r>
              <a:rPr lang="en-US"/>
              <a:t>Industry Sectors Defined</a:t>
            </a:r>
          </a:p>
        </p:txBody>
      </p:sp>
      <p:sp>
        <p:nvSpPr>
          <p:cNvPr id="4" name="Rectangle 3">
            <a:extLst>
              <a:ext uri="{FF2B5EF4-FFF2-40B4-BE49-F238E27FC236}">
                <a16:creationId xmlns:a16="http://schemas.microsoft.com/office/drawing/2014/main" id="{2FDB2919-2129-DE3B-5C8C-226719192013}"/>
              </a:ext>
            </a:extLst>
          </p:cNvPr>
          <p:cNvSpPr>
            <a:spLocks noGrp="1" noRot="1" noMove="1" noResize="1" noEditPoints="1" noAdjustHandles="1" noChangeArrowheads="1" noChangeShapeType="1"/>
          </p:cNvSpPr>
          <p:nvPr/>
        </p:nvSpPr>
        <p:spPr>
          <a:xfrm>
            <a:off x="0" y="2046093"/>
            <a:ext cx="12192000" cy="4362946"/>
          </a:xfrm>
          <a:prstGeom prst="rect">
            <a:avLst/>
          </a:prstGeom>
          <a:solidFill>
            <a:srgbClr val="56BDED">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55907E7-A909-8A2F-B957-EA8F15D6C103}"/>
              </a:ext>
            </a:extLst>
          </p:cNvPr>
          <p:cNvSpPr>
            <a:spLocks noGrp="1"/>
          </p:cNvSpPr>
          <p:nvPr>
            <p:ph idx="1"/>
          </p:nvPr>
        </p:nvSpPr>
        <p:spPr>
          <a:xfrm>
            <a:off x="1019175" y="1336592"/>
            <a:ext cx="10153650" cy="565599"/>
          </a:xfrm>
        </p:spPr>
        <p:txBody>
          <a:bodyPr/>
          <a:lstStyle/>
          <a:p>
            <a:r>
              <a:rPr lang="en-US">
                <a:latin typeface="Arial"/>
                <a:cs typeface="Arial"/>
              </a:rPr>
              <a:t>Beginning with the Q1 2026 survey, the industry sectors have been updated to align with the North American Industry Classification System (NAICS). Historical data has been reclassified and will still be available as defined below.</a:t>
            </a:r>
          </a:p>
        </p:txBody>
      </p:sp>
      <p:sp>
        <p:nvSpPr>
          <p:cNvPr id="5" name="Footer Placeholder 18">
            <a:extLst>
              <a:ext uri="{FF2B5EF4-FFF2-40B4-BE49-F238E27FC236}">
                <a16:creationId xmlns:a16="http://schemas.microsoft.com/office/drawing/2014/main" id="{198CF59B-C3A2-7541-D046-C14DCCB284CC}"/>
              </a:ext>
            </a:extLst>
          </p:cNvPr>
          <p:cNvSpPr txBox="1">
            <a:spLocks noGrp="1" noRot="1" noMove="1" noResize="1" noEditPoints="1" noAdjustHandles="1" noChangeArrowheads="1" noChangeShapeType="1"/>
          </p:cNvSpPr>
          <p:nvPr/>
        </p:nvSpPr>
        <p:spPr>
          <a:xfrm>
            <a:off x="11194915" y="6552049"/>
            <a:ext cx="274982" cy="157481"/>
          </a:xfrm>
          <a:prstGeom prst="rect">
            <a:avLst/>
          </a:prstGeom>
        </p:spPr>
        <p:txBody>
          <a:bodyPr vert="horz" lIns="0" tIns="0" rIns="0" bIns="0" rtlCol="0" anchor="ctr" anchorCtr="0"/>
          <a:lstStyle>
            <a:defPPr>
              <a:defRPr lang="en-US"/>
            </a:defPPr>
            <a:lvl1pPr marL="0" algn="r" defTabSz="914400" rtl="0" eaLnBrk="1" latinLnBrk="0" hangingPunct="1">
              <a:defRPr sz="90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F6ED01-AF61-C748-9893-D1F99F2C2128}" type="slidenum">
              <a:rPr lang="en-US" sz="900" b="1" smtClean="0">
                <a:solidFill>
                  <a:schemeClr val="bg1"/>
                </a:solidFill>
                <a:latin typeface="Arial" panose="020B0604020202020204" pitchFamily="34" charset="0"/>
              </a:rPr>
              <a:pPr algn="ctr"/>
              <a:t>12</a:t>
            </a:fld>
            <a:endParaRPr lang="en-US" sz="900" b="1">
              <a:solidFill>
                <a:schemeClr val="bg1"/>
              </a:solidFill>
              <a:latin typeface="Arial" panose="020B0604020202020204" pitchFamily="34" charset="0"/>
            </a:endParaRPr>
          </a:p>
        </p:txBody>
      </p:sp>
      <p:sp>
        <p:nvSpPr>
          <p:cNvPr id="8" name="TextBox 7">
            <a:extLst>
              <a:ext uri="{FF2B5EF4-FFF2-40B4-BE49-F238E27FC236}">
                <a16:creationId xmlns:a16="http://schemas.microsoft.com/office/drawing/2014/main" id="{45551044-648D-6675-52E3-9E9C97ADED86}"/>
              </a:ext>
            </a:extLst>
          </p:cNvPr>
          <p:cNvSpPr txBox="1"/>
          <p:nvPr/>
        </p:nvSpPr>
        <p:spPr>
          <a:xfrm>
            <a:off x="1019175" y="2320121"/>
            <a:ext cx="10153650" cy="3692875"/>
          </a:xfrm>
          <a:prstGeom prst="rect">
            <a:avLst/>
          </a:prstGeom>
          <a:noFill/>
        </p:spPr>
        <p:txBody>
          <a:bodyPr wrap="square" lIns="0" tIns="0" rIns="0" bIns="0" anchor="t">
            <a:noAutofit/>
          </a:bodyPr>
          <a:lstStyle/>
          <a:p>
            <a:pPr fontAlgn="base">
              <a:spcAft>
                <a:spcPts val="600"/>
              </a:spcAft>
            </a:pPr>
            <a:r>
              <a:rPr lang="en-US" sz="1100" b="1"/>
              <a:t>Construction &amp; Real Estate:  </a:t>
            </a:r>
            <a:r>
              <a:rPr lang="en-US" sz="900"/>
              <a:t>Construction; Real Estate; Building Products; Construction &amp; Engineering; Trading Companies &amp; Distributors; Other Industrials Sub-Industry; Construction Materials; Real Estate Management &amp; Development; Construction of Buildings; Heavy and Civil Engineering Construction; Specialty Trade Contractors; Rental and Leasing Services; and Lessors of Nonfinancial Intangible Assets.</a:t>
            </a:r>
          </a:p>
          <a:p>
            <a:pPr fontAlgn="base">
              <a:lnSpc>
                <a:spcPct val="100000"/>
              </a:lnSpc>
              <a:spcAft>
                <a:spcPts val="600"/>
              </a:spcAft>
            </a:pPr>
            <a:r>
              <a:rPr lang="en-US" sz="1100" b="1"/>
              <a:t>Finance and Insurance:  </a:t>
            </a:r>
            <a:r>
              <a:rPr lang="en-US" sz="900"/>
              <a:t>Banking, Finance and Insurance; Banks;  Thrifts &amp; Mortgage Finance; Diversified Financial Services; Consumer Finance; Capital Markets; Mortgage Real Estate Investment Trusts; Insurance; Equity Real Estate Investment Trusts; Other Financials &amp; Real Estate Sub-Industry; Monetary Authorities-Central Bank; Credit Intermediation and Related Activities; Securities, Commodity Contracts, and Other Financial Investments and Related Activities; Insurance Carriers and Related Activities; Funds, Trusts, and Other Financial Vehicles. </a:t>
            </a:r>
            <a:endParaRPr lang="en-US" sz="900">
              <a:cs typeface="Arial"/>
            </a:endParaRPr>
          </a:p>
          <a:p>
            <a:pPr fontAlgn="base">
              <a:lnSpc>
                <a:spcPct val="100000"/>
              </a:lnSpc>
              <a:spcAft>
                <a:spcPts val="600"/>
              </a:spcAft>
            </a:pPr>
            <a:r>
              <a:rPr lang="en-US" sz="1100" b="1"/>
              <a:t>Hospitality: </a:t>
            </a:r>
            <a:r>
              <a:rPr lang="en-US" sz="1100"/>
              <a:t> </a:t>
            </a:r>
            <a:r>
              <a:rPr lang="en-US" sz="900"/>
              <a:t>Leisure Facilities, Gaming &amp; Casinos; Accommodation, Restaurants, Hotels, Resorts &amp; Cruise Lines; Arts, Entertainment, and Recreation; Accommodation and Food Services </a:t>
            </a:r>
            <a:endParaRPr lang="en-US" sz="900">
              <a:cs typeface="Arial"/>
            </a:endParaRPr>
          </a:p>
          <a:p>
            <a:pPr fontAlgn="base">
              <a:lnSpc>
                <a:spcPct val="100000"/>
              </a:lnSpc>
              <a:spcAft>
                <a:spcPts val="600"/>
              </a:spcAft>
            </a:pPr>
            <a:r>
              <a:rPr lang="en-US" sz="1100" b="1"/>
              <a:t>Information:  </a:t>
            </a:r>
            <a:r>
              <a:rPr lang="en-US" sz="900"/>
              <a:t>Software; Communications Equipment; Technology Hardware, Storage &amp; Peripherals; Other IT Sub-Industry; Diversified Telecommunication Services; Wireless Telecommunication Services; Media and Publishing; Entertainment; Interactive Media &amp; Services; Other Communication Sub-Industry; Motion Picture and Sound Recording Industries; Newspaper, Periodical, Book, and Directory Publishers; Software Publishers; Broadcasting and Content Providers; Telecommunications; Computing Infrastructure Providers, Data Processing, Web Hosting, and Related Services; Web Search Portals, Libraries, Archives, and Other Information Services.  </a:t>
            </a:r>
            <a:endParaRPr lang="en-US" sz="900">
              <a:cs typeface="Arial"/>
            </a:endParaRPr>
          </a:p>
          <a:p>
            <a:pPr fontAlgn="base">
              <a:lnSpc>
                <a:spcPct val="100000"/>
              </a:lnSpc>
              <a:spcAft>
                <a:spcPts val="600"/>
              </a:spcAft>
            </a:pPr>
            <a:r>
              <a:rPr lang="en-US" sz="1100" b="1"/>
              <a:t>Manufacturing:</a:t>
            </a:r>
            <a:r>
              <a:rPr lang="en-US" sz="1100"/>
              <a:t>  </a:t>
            </a:r>
            <a:r>
              <a:rPr lang="en-US" sz="900"/>
              <a:t>Manufacturing; Aerospace &amp; Defense; Electrical Equipment; Machinery; Chemicals; Other Materials Sub-Industry; Electronic Equipment, Instruments &amp; Components; Semiconductors &amp; Semiconductor Equipment; Industrials Manufacturing; Energy &amp; Utilities Manufacturing; Materials Manufacturing; Transportation Manufacturing; Consumer Goods &amp; Services Manufacturing; Health Care &amp; Life Sciences Manufacturing; IT Manufacturing; Communication Services Manufacturing; Other Manufacturing; Food Manufacturing; Beverage and Tobacco Product Manufacturing; Textile Mills; Textile Product Mills; Apparel Manufacturing; Leather and Allied Product Manufacturing; Wood Product Manufacturing; Paper Manufacturing; Printing and Related Support Activities; Petroleum and Coal Products Manufacturing; Basic Chemical Manufacturing; Resin, Synthetic Rubber, and Artificial and Synthetic Fibers and Filaments Manufacturing; Pesticide, Fertilizer, and Other Agricultural Chemical Manufacturing; Pharmaceutical and Medicine Manufacturing; Paint, Coating, and Adhesive Manufacturing; Soap, Cleaning Compound, and Toilet Preparation Manufacturing; Other Chemical Product and Preparation Manufacturing; Plastics and Rubber Products Manufacturing; Nonmetallic Mineral Product Manufacturing; Primary Metal Manufacturing; Fabricated Metal Product Manufacturing; Machinery Manufacturing; Computer and Peripheral Equipment Manufacturing; Communications Equipment Manufacturing; Audio and Video Equipment Manufacturing; Semiconductor and Other Electronic Component Manufacturing; Navigational, Measuring, Electromedical, and Control Instruments Manufacturing; Manufacturing and Reproducing Magnetic and Optical Media; Electrical Equipment, Appliance, and Component Manufacturing; Motor Vehicle Manufacturing; Motor Vehicle Body and Trailer Manufacturing; Motor Vehicle Parts Manufacturing; Aerospace Product and Parts Manufacturing; Railroad Rolling Stock Manufacturing; Ship and Boat Building; Other Transportation Equipment Manufacturing; Furniture and Related Product Manufacturing; Miscellaneous Manufacturing. </a:t>
            </a:r>
            <a:endParaRPr lang="en-US" sz="900">
              <a:cs typeface="Arial"/>
            </a:endParaRPr>
          </a:p>
        </p:txBody>
      </p:sp>
      <p:grpSp>
        <p:nvGrpSpPr>
          <p:cNvPr id="14" name="Navigation">
            <a:extLst>
              <a:ext uri="{FF2B5EF4-FFF2-40B4-BE49-F238E27FC236}">
                <a16:creationId xmlns:a16="http://schemas.microsoft.com/office/drawing/2014/main" id="{55B1D509-2F3F-1E00-96B9-D0CFE9408AF3}"/>
              </a:ext>
            </a:extLst>
          </p:cNvPr>
          <p:cNvGrpSpPr>
            <a:grpSpLocks noGrp="1" noUngrp="1" noRot="1" noMove="1" noResize="1"/>
          </p:cNvGrpSpPr>
          <p:nvPr/>
        </p:nvGrpSpPr>
        <p:grpSpPr>
          <a:xfrm>
            <a:off x="412594" y="6513695"/>
            <a:ext cx="5054838" cy="230465"/>
            <a:chOff x="412594" y="6513695"/>
            <a:chExt cx="5054838" cy="230465"/>
          </a:xfrm>
        </p:grpSpPr>
        <p:sp>
          <p:nvSpPr>
            <p:cNvPr id="15" name="About the Survey">
              <a:hlinkClick r:id="rId2" action="ppaction://hlinksldjump"/>
              <a:extLst>
                <a:ext uri="{FF2B5EF4-FFF2-40B4-BE49-F238E27FC236}">
                  <a16:creationId xmlns:a16="http://schemas.microsoft.com/office/drawing/2014/main" id="{D3CDC674-7FD3-92A5-74EB-3C6554AD65D5}"/>
                </a:ext>
              </a:extLst>
            </p:cNvPr>
            <p:cNvSpPr>
              <a:spLocks noGrp="1" noRot="1" noMove="1" noResize="1" noEditPoints="1" noAdjustHandles="1" noChangeArrowheads="1" noChangeShapeType="1"/>
            </p:cNvSpPr>
            <p:nvPr/>
          </p:nvSpPr>
          <p:spPr>
            <a:xfrm>
              <a:off x="4178126" y="6513695"/>
              <a:ext cx="1289306"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Workforce Trends">
              <a:hlinkClick r:id="" action="ppaction://noaction"/>
              <a:extLst>
                <a:ext uri="{FF2B5EF4-FFF2-40B4-BE49-F238E27FC236}">
                  <a16:creationId xmlns:a16="http://schemas.microsoft.com/office/drawing/2014/main" id="{8476819F-D315-146B-7F86-7EB02D0FC885}"/>
                </a:ext>
              </a:extLst>
            </p:cNvPr>
            <p:cNvSpPr>
              <a:spLocks noGrp="1" noRot="1" noMove="1" noResize="1" noEditPoints="1" noAdjustHandles="1" noChangeArrowheads="1" noChangeShapeType="1"/>
            </p:cNvSpPr>
            <p:nvPr/>
          </p:nvSpPr>
          <p:spPr>
            <a:xfrm>
              <a:off x="2338306" y="6513695"/>
              <a:ext cx="1289306"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Employer Hiring">
              <a:hlinkClick r:id="rId3" action="ppaction://hlinksldjump"/>
              <a:extLst>
                <a:ext uri="{FF2B5EF4-FFF2-40B4-BE49-F238E27FC236}">
                  <a16:creationId xmlns:a16="http://schemas.microsoft.com/office/drawing/2014/main" id="{6A34FFE2-7448-7579-008D-3669492E7A9D}"/>
                </a:ext>
              </a:extLst>
            </p:cNvPr>
            <p:cNvSpPr>
              <a:spLocks noGrp="1" noRot="1" noMove="1" noResize="1" noEditPoints="1" noAdjustHandles="1" noChangeArrowheads="1" noChangeShapeType="1"/>
            </p:cNvSpPr>
            <p:nvPr/>
          </p:nvSpPr>
          <p:spPr>
            <a:xfrm>
              <a:off x="412594" y="6513695"/>
              <a:ext cx="1583473"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44230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4FC5A-79B3-B732-E825-D73DA0CADFC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1F9E73A-EB2D-527F-C8E1-E8CF3C0EDDB6}"/>
              </a:ext>
            </a:extLst>
          </p:cNvPr>
          <p:cNvSpPr>
            <a:spLocks noGrp="1" noRot="1" noMove="1" noResize="1" noEditPoints="1" noAdjustHandles="1" noChangeArrowheads="1" noChangeShapeType="1"/>
          </p:cNvSpPr>
          <p:nvPr/>
        </p:nvSpPr>
        <p:spPr>
          <a:xfrm>
            <a:off x="0" y="1537161"/>
            <a:ext cx="12192000" cy="4863639"/>
          </a:xfrm>
          <a:prstGeom prst="rect">
            <a:avLst/>
          </a:prstGeom>
          <a:solidFill>
            <a:srgbClr val="56BDED">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6D61D6-27DC-8440-A5C6-FA54DFB5017F}"/>
              </a:ext>
            </a:extLst>
          </p:cNvPr>
          <p:cNvSpPr>
            <a:spLocks noGrp="1"/>
          </p:cNvSpPr>
          <p:nvPr>
            <p:ph type="title"/>
          </p:nvPr>
        </p:nvSpPr>
        <p:spPr>
          <a:xfrm>
            <a:off x="1019175" y="706916"/>
            <a:ext cx="7200900" cy="485775"/>
          </a:xfrm>
        </p:spPr>
        <p:txBody>
          <a:bodyPr/>
          <a:lstStyle/>
          <a:p>
            <a:r>
              <a:rPr lang="en-US"/>
              <a:t>Industry Sectors Defined Continued</a:t>
            </a:r>
          </a:p>
        </p:txBody>
      </p:sp>
      <p:sp>
        <p:nvSpPr>
          <p:cNvPr id="5" name="Footer Placeholder 18">
            <a:extLst>
              <a:ext uri="{FF2B5EF4-FFF2-40B4-BE49-F238E27FC236}">
                <a16:creationId xmlns:a16="http://schemas.microsoft.com/office/drawing/2014/main" id="{7E199D70-D8EB-BB89-FCB4-907D898B57FF}"/>
              </a:ext>
            </a:extLst>
          </p:cNvPr>
          <p:cNvSpPr txBox="1">
            <a:spLocks noGrp="1" noRot="1" noMove="1" noResize="1" noEditPoints="1" noAdjustHandles="1" noChangeArrowheads="1" noChangeShapeType="1"/>
          </p:cNvSpPr>
          <p:nvPr/>
        </p:nvSpPr>
        <p:spPr>
          <a:xfrm>
            <a:off x="11194915" y="6552049"/>
            <a:ext cx="274982" cy="157481"/>
          </a:xfrm>
          <a:prstGeom prst="rect">
            <a:avLst/>
          </a:prstGeom>
        </p:spPr>
        <p:txBody>
          <a:bodyPr vert="horz" lIns="0" tIns="0" rIns="0" bIns="0" rtlCol="0" anchor="ctr" anchorCtr="0"/>
          <a:lstStyle>
            <a:defPPr>
              <a:defRPr lang="en-US"/>
            </a:defPPr>
            <a:lvl1pPr marL="0" algn="r" defTabSz="914400" rtl="0" eaLnBrk="1" latinLnBrk="0" hangingPunct="1">
              <a:defRPr sz="90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F6ED01-AF61-C748-9893-D1F99F2C2128}" type="slidenum">
              <a:rPr lang="en-US" sz="900" b="1" smtClean="0">
                <a:solidFill>
                  <a:schemeClr val="bg1"/>
                </a:solidFill>
                <a:latin typeface="Arial" panose="020B0604020202020204" pitchFamily="34" charset="0"/>
              </a:rPr>
              <a:pPr algn="ctr"/>
              <a:t>13</a:t>
            </a:fld>
            <a:endParaRPr lang="en-US" sz="900" b="1">
              <a:solidFill>
                <a:schemeClr val="bg1"/>
              </a:solidFill>
              <a:latin typeface="Arial" panose="020B0604020202020204" pitchFamily="34" charset="0"/>
            </a:endParaRPr>
          </a:p>
        </p:txBody>
      </p:sp>
      <p:sp>
        <p:nvSpPr>
          <p:cNvPr id="8" name="TextBox 7">
            <a:extLst>
              <a:ext uri="{FF2B5EF4-FFF2-40B4-BE49-F238E27FC236}">
                <a16:creationId xmlns:a16="http://schemas.microsoft.com/office/drawing/2014/main" id="{0686B7EB-DA44-4EB0-2326-E8BCC0C5A5FE}"/>
              </a:ext>
            </a:extLst>
          </p:cNvPr>
          <p:cNvSpPr txBox="1"/>
          <p:nvPr/>
        </p:nvSpPr>
        <p:spPr>
          <a:xfrm>
            <a:off x="1019175" y="1811189"/>
            <a:ext cx="10153650" cy="3824647"/>
          </a:xfrm>
          <a:prstGeom prst="rect">
            <a:avLst/>
          </a:prstGeom>
          <a:noFill/>
        </p:spPr>
        <p:txBody>
          <a:bodyPr wrap="square" lIns="0" tIns="0" rIns="0" bIns="0">
            <a:noAutofit/>
          </a:bodyPr>
          <a:lstStyle/>
          <a:p>
            <a:pPr fontAlgn="base">
              <a:lnSpc>
                <a:spcPct val="100000"/>
              </a:lnSpc>
              <a:spcAft>
                <a:spcPts val="600"/>
              </a:spcAft>
            </a:pPr>
            <a:r>
              <a:rPr lang="en-US" sz="1100" b="1"/>
              <a:t>Professional, Scientific &amp; Technical Services:</a:t>
            </a:r>
            <a:r>
              <a:rPr lang="en-US" sz="1100"/>
              <a:t>  </a:t>
            </a:r>
            <a:r>
              <a:rPr lang="en-US" sz="900"/>
              <a:t>Professional, Scientific and Technical Activities; Commercial Services &amp; Supplies; Professional Services; Specialized Consumer Services; IT Services; Administrative and Support Services; Legal Services; Accounting, Tax Preparation, Bookkeeping, and Payroll Services; Architectural, Engineering, and Related Services; Specialized Design Services; Computer Systems Design and Related Services; Management, Scientific, and Technical Consulting Services; Scientific Research and Development Services; Advertising, Public Relations, and Related Services; Other Professional, Scientific, and Technical Services; Management of Companies and Enterprises. </a:t>
            </a:r>
          </a:p>
          <a:p>
            <a:pPr fontAlgn="base">
              <a:lnSpc>
                <a:spcPct val="100000"/>
              </a:lnSpc>
              <a:spcAft>
                <a:spcPts val="600"/>
              </a:spcAft>
            </a:pPr>
            <a:r>
              <a:rPr lang="en-US" sz="1100" b="1"/>
              <a:t>Public Sector, Health &amp; Social Services:  </a:t>
            </a:r>
            <a:r>
              <a:rPr lang="en-US" sz="900"/>
              <a:t>Education; Human Health and Social Work; Government (National or Local) or Public Service;  Education Services;  Health Care Equipment &amp; Supplies;  Health Care Providers &amp; Services; Health Care Technology; Biotechnology; Pharmaceuticals; Life Sciences Tools &amp; Services; Other Health Care &amp; Life Sciences Sub-Industry; Not for Profit / Charity / Religious Organization; Educational Institutions; Educational Services; Health Care and Social Assistance; Other Services (except Public Administration); Public Administration.  </a:t>
            </a:r>
          </a:p>
          <a:p>
            <a:pPr fontAlgn="base">
              <a:lnSpc>
                <a:spcPct val="100000"/>
              </a:lnSpc>
              <a:spcAft>
                <a:spcPts val="600"/>
              </a:spcAft>
            </a:pPr>
            <a:r>
              <a:rPr lang="en-US" sz="1100" b="1"/>
              <a:t>Trade &amp; Logistics:  </a:t>
            </a:r>
            <a:r>
              <a:rPr lang="en-US" sz="900"/>
              <a:t>Wholesale and Retail Trade; Repair of Vehicles; Containers &amp; Packaging; Paper &amp; Forest Products; Air Freight &amp; Logistics; Airlines; Marine; Road &amp; Rail; Transportation Infrastructure; Auto Components; Automobiles; Other Transport, Logistics &amp; Automobiles Sub-Industry; Household Durables; Leisure Products; Textiles, Apparel &amp; Luxury Goods; Distributors; Online &amp; Direct Marketing Retail; Multiline Retail (Department Stores, etc.); Specialty Retail (Apparel, Technology, etc.); Other Consumer Discretionary Goods &amp; Services Sub-Industry; Food &amp; Staples Retailing; Beverages; Food Products; Tobacco; Household Products; Personal Products; Other Consumer Staples Sub-Industry; Motor Vehicle and Motor Vehicle Parts and Supplies Merchant Wholesalers; Furniture and Home Furnishing Merchant Wholesalers; Lumber and Other Construction Materials Merchant Wholesalers; Professional and Commercial Equipment and Supplies Merchant Wholesalers; Metal and Mineral (except Petroleum) Merchant Wholesalers; Household Appliances and Electrical and Electronic Goods Merchant Wholesalers; Hardware, and Plumbing and Heating Equipment and Supplies Merchant Wholesalers; Machinery, Equipment, and Supplies Merchant Wholesalers; Miscellaneous Durable Goods Merchant Wholesalers; Paper and Paper Product Merchant Wholesalers; Drugs and Druggists' Sundries Merchant Wholesalers; Apparel, Piece Goods, and Notions Merchant Wholesalers; Grocery and Related Product Merchant Wholesalers; Farm Product Raw Material Merchant Wholesalers; Chemical and Allied Products Merchant Wholesalers; Petroleum and Petroleum Products Merchant Wholesalers; Beer, Wine, and Distilled Alcoholic Beverage Merchant Wholesalers; Miscellaneous Nondurable Goods Merchant Wholesalers; Wholesale Trade Agents and Brokers; Motor Vehicle and Parts Dealers; Building Material and Garden Equipment and Supplies Dealers; Food and Beverage Retailers; Furniture, Home Furnishings, Electronics, and Appliance Retailers; General Merchandise Retailers; Health and Personal Care Retailers; Gasoline Stations and Fuel Dealers; Clothing, Clothing Accessories, Shoe, and Jewelry Retailers; Sporting Goods, Hobby, Musical Instrument, Book, and Miscellaneous Retailers; Air Transportation; Rail Transportation; Water Transportation; Truck Transportation; Transit and Ground Passenger Transportation; Pipeline Transportation; Scenic and Sightseeing Transportation; Support Activities for Transportation; Postal Service; Couriers and Messengers; Warehousing and Storage. </a:t>
            </a:r>
          </a:p>
          <a:p>
            <a:pPr fontAlgn="base">
              <a:lnSpc>
                <a:spcPct val="100000"/>
              </a:lnSpc>
              <a:spcAft>
                <a:spcPts val="0"/>
              </a:spcAft>
            </a:pPr>
            <a:r>
              <a:rPr lang="en-US" sz="1100" b="1"/>
              <a:t>Utilities &amp; Natural Resources:  </a:t>
            </a:r>
            <a:r>
              <a:rPr lang="en-US" sz="900"/>
              <a:t>Mining and Quarrying; Electricity, Gas and Air Conditioning Supply; Water Supply; Sewerage, Waste Management and Remediation Activities; Energy Equipment &amp; Services; Oil, Gas &amp; Consumable Fuels; Electric Utilities; Gas Utilities; Multi-Utilities; Water Utilities; Waste Remediation; Independent Power and Renewable Electricity Producers; Other Energy and Utilities Sub-Industry; Metals &amp; Mining; Agriculture and Fishing; Agriculture, Forestry, Fishing and Hunting; Oil and Gas Extraction; Mining (except Oil and Gas); Support Activities for Mining; Utilities; Waste Management and Remediation Services.</a:t>
            </a:r>
          </a:p>
        </p:txBody>
      </p:sp>
      <p:grpSp>
        <p:nvGrpSpPr>
          <p:cNvPr id="13" name="Navigation">
            <a:extLst>
              <a:ext uri="{FF2B5EF4-FFF2-40B4-BE49-F238E27FC236}">
                <a16:creationId xmlns:a16="http://schemas.microsoft.com/office/drawing/2014/main" id="{37F313DD-2111-C95B-AD49-2694CF854F27}"/>
              </a:ext>
            </a:extLst>
          </p:cNvPr>
          <p:cNvGrpSpPr>
            <a:grpSpLocks noGrp="1" noUngrp="1" noRot="1" noMove="1" noResize="1"/>
          </p:cNvGrpSpPr>
          <p:nvPr/>
        </p:nvGrpSpPr>
        <p:grpSpPr>
          <a:xfrm>
            <a:off x="412594" y="6513695"/>
            <a:ext cx="5054838" cy="230465"/>
            <a:chOff x="412594" y="6513695"/>
            <a:chExt cx="5054838" cy="230465"/>
          </a:xfrm>
        </p:grpSpPr>
        <p:sp>
          <p:nvSpPr>
            <p:cNvPr id="14" name="About the Survey">
              <a:hlinkClick r:id="rId3" action="ppaction://hlinksldjump"/>
              <a:extLst>
                <a:ext uri="{FF2B5EF4-FFF2-40B4-BE49-F238E27FC236}">
                  <a16:creationId xmlns:a16="http://schemas.microsoft.com/office/drawing/2014/main" id="{25191B54-5BF1-409B-4B2B-703CD0143B1A}"/>
                </a:ext>
              </a:extLst>
            </p:cNvPr>
            <p:cNvSpPr>
              <a:spLocks noGrp="1" noRot="1" noMove="1" noResize="1" noEditPoints="1" noAdjustHandles="1" noChangeArrowheads="1" noChangeShapeType="1"/>
            </p:cNvSpPr>
            <p:nvPr/>
          </p:nvSpPr>
          <p:spPr>
            <a:xfrm>
              <a:off x="4178126" y="6513695"/>
              <a:ext cx="1289306"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Workforce Trends">
              <a:hlinkClick r:id="" action="ppaction://noaction"/>
              <a:extLst>
                <a:ext uri="{FF2B5EF4-FFF2-40B4-BE49-F238E27FC236}">
                  <a16:creationId xmlns:a16="http://schemas.microsoft.com/office/drawing/2014/main" id="{37AD474B-A9BC-D7DE-4E1F-CA0AB1BFC0BF}"/>
                </a:ext>
              </a:extLst>
            </p:cNvPr>
            <p:cNvSpPr>
              <a:spLocks noGrp="1" noRot="1" noMove="1" noResize="1" noEditPoints="1" noAdjustHandles="1" noChangeArrowheads="1" noChangeShapeType="1"/>
            </p:cNvSpPr>
            <p:nvPr/>
          </p:nvSpPr>
          <p:spPr>
            <a:xfrm>
              <a:off x="2338306" y="6513695"/>
              <a:ext cx="1289306"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Employer Hiring">
              <a:hlinkClick r:id="rId4" action="ppaction://hlinksldjump"/>
              <a:extLst>
                <a:ext uri="{FF2B5EF4-FFF2-40B4-BE49-F238E27FC236}">
                  <a16:creationId xmlns:a16="http://schemas.microsoft.com/office/drawing/2014/main" id="{AB620ACA-3AB4-ADD1-A1D6-53401342C462}"/>
                </a:ext>
              </a:extLst>
            </p:cNvPr>
            <p:cNvSpPr>
              <a:spLocks noGrp="1" noRot="1" noMove="1" noResize="1" noEditPoints="1" noAdjustHandles="1" noChangeArrowheads="1" noChangeShapeType="1"/>
            </p:cNvSpPr>
            <p:nvPr/>
          </p:nvSpPr>
          <p:spPr>
            <a:xfrm>
              <a:off x="412594" y="6513695"/>
              <a:ext cx="1583473"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85382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32315-9747-0A21-8C71-A00480E372C5}"/>
            </a:ext>
          </a:extLst>
        </p:cNvPr>
        <p:cNvGrpSpPr/>
        <p:nvPr/>
      </p:nvGrpSpPr>
      <p:grpSpPr>
        <a:xfrm>
          <a:off x="0" y="0"/>
          <a:ext cx="0" cy="0"/>
          <a:chOff x="0" y="0"/>
          <a:chExt cx="0" cy="0"/>
        </a:xfrm>
      </p:grpSpPr>
      <p:sp>
        <p:nvSpPr>
          <p:cNvPr id="40" name="Title 39">
            <a:extLst>
              <a:ext uri="{FF2B5EF4-FFF2-40B4-BE49-F238E27FC236}">
                <a16:creationId xmlns:a16="http://schemas.microsoft.com/office/drawing/2014/main" id="{DBBEAB22-7910-84E8-497E-3CAD5462CB0A}"/>
              </a:ext>
            </a:extLst>
          </p:cNvPr>
          <p:cNvSpPr>
            <a:spLocks noGrp="1"/>
          </p:cNvSpPr>
          <p:nvPr>
            <p:ph type="title"/>
          </p:nvPr>
        </p:nvSpPr>
        <p:spPr/>
        <p:txBody>
          <a:bodyPr/>
          <a:lstStyle/>
          <a:p>
            <a:r>
              <a:rPr lang="en-US"/>
              <a:t>ManpowerGroup Solutions Across the Entire HR Lifecycle</a:t>
            </a:r>
          </a:p>
        </p:txBody>
      </p:sp>
      <p:pic>
        <p:nvPicPr>
          <p:cNvPr id="41" name="Picture 40">
            <a:extLst>
              <a:ext uri="{FF2B5EF4-FFF2-40B4-BE49-F238E27FC236}">
                <a16:creationId xmlns:a16="http://schemas.microsoft.com/office/drawing/2014/main" id="{68E6CC22-2EEC-1E98-F750-DD85C6E7D69A}"/>
              </a:ext>
            </a:extLst>
          </p:cNvPr>
          <p:cNvPicPr>
            <a:picLocks noChangeAspect="1"/>
          </p:cNvPicPr>
          <p:nvPr/>
        </p:nvPicPr>
        <p:blipFill>
          <a:blip r:embed="rId3"/>
          <a:srcRect/>
          <a:stretch/>
        </p:blipFill>
        <p:spPr>
          <a:xfrm>
            <a:off x="2209800" y="2881031"/>
            <a:ext cx="7772400" cy="485775"/>
          </a:xfrm>
          <a:prstGeom prst="rect">
            <a:avLst/>
          </a:prstGeom>
        </p:spPr>
      </p:pic>
      <p:grpSp>
        <p:nvGrpSpPr>
          <p:cNvPr id="43" name="Group 42">
            <a:extLst>
              <a:ext uri="{FF2B5EF4-FFF2-40B4-BE49-F238E27FC236}">
                <a16:creationId xmlns:a16="http://schemas.microsoft.com/office/drawing/2014/main" id="{78855413-0CF9-D867-1A9D-93F9FF3ACEF4}"/>
              </a:ext>
            </a:extLst>
          </p:cNvPr>
          <p:cNvGrpSpPr/>
          <p:nvPr/>
        </p:nvGrpSpPr>
        <p:grpSpPr>
          <a:xfrm>
            <a:off x="1707172" y="3501328"/>
            <a:ext cx="8749543" cy="369332"/>
            <a:chOff x="1976951" y="3228945"/>
            <a:chExt cx="8749543" cy="369332"/>
          </a:xfrm>
        </p:grpSpPr>
        <p:sp>
          <p:nvSpPr>
            <p:cNvPr id="44" name="TextBox 43">
              <a:extLst>
                <a:ext uri="{FF2B5EF4-FFF2-40B4-BE49-F238E27FC236}">
                  <a16:creationId xmlns:a16="http://schemas.microsoft.com/office/drawing/2014/main" id="{0ACAA1D2-E347-A791-D309-8A135A3221DF}"/>
                </a:ext>
              </a:extLst>
            </p:cNvPr>
            <p:cNvSpPr txBox="1"/>
            <p:nvPr/>
          </p:nvSpPr>
          <p:spPr>
            <a:xfrm>
              <a:off x="3620565" y="3228945"/>
              <a:ext cx="1499787" cy="369332"/>
            </a:xfrm>
            <a:prstGeom prst="rect">
              <a:avLst/>
            </a:prstGeom>
            <a:noFill/>
          </p:spPr>
          <p:txBody>
            <a:bodyPr wrap="square" lIns="0" tIns="0" rIns="0" bIns="0" rtlCol="0">
              <a:spAutoFit/>
            </a:bodyP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algn="ctr"/>
              <a:r>
                <a:rPr lang="en-US" sz="1200">
                  <a:solidFill>
                    <a:schemeClr val="bg1"/>
                  </a:solidFill>
                  <a:latin typeface="Arial" panose="020B0604020202020204" pitchFamily="34" charset="0"/>
                  <a:cs typeface="Arial" panose="020B0604020202020204" pitchFamily="34" charset="0"/>
                </a:rPr>
                <a:t>Workforce Management</a:t>
              </a:r>
            </a:p>
          </p:txBody>
        </p:sp>
        <p:sp>
          <p:nvSpPr>
            <p:cNvPr id="45" name="TextBox 44">
              <a:extLst>
                <a:ext uri="{FF2B5EF4-FFF2-40B4-BE49-F238E27FC236}">
                  <a16:creationId xmlns:a16="http://schemas.microsoft.com/office/drawing/2014/main" id="{1AF549D5-D7B8-51F1-F7C3-868FA13726A7}"/>
                </a:ext>
              </a:extLst>
            </p:cNvPr>
            <p:cNvSpPr txBox="1"/>
            <p:nvPr/>
          </p:nvSpPr>
          <p:spPr>
            <a:xfrm>
              <a:off x="5105320" y="3228945"/>
              <a:ext cx="1499786" cy="369332"/>
            </a:xfrm>
            <a:prstGeom prst="rect">
              <a:avLst/>
            </a:prstGeom>
            <a:noFill/>
          </p:spPr>
          <p:txBody>
            <a:bodyPr wrap="square" lIns="0" tIns="0" rIns="0" bIns="0" rtlCol="0">
              <a:spAutoFit/>
            </a:bodyP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algn="ctr"/>
              <a:r>
                <a:rPr lang="en-US" sz="1200">
                  <a:solidFill>
                    <a:schemeClr val="bg1"/>
                  </a:solidFill>
                  <a:latin typeface="Arial" panose="020B0604020202020204" pitchFamily="34" charset="0"/>
                  <a:cs typeface="Arial" panose="020B0604020202020204" pitchFamily="34" charset="0"/>
                </a:rPr>
                <a:t>Talent</a:t>
              </a:r>
            </a:p>
            <a:p>
              <a:pPr algn="ctr"/>
              <a:r>
                <a:rPr lang="en-US" sz="1200">
                  <a:solidFill>
                    <a:schemeClr val="bg1"/>
                  </a:solidFill>
                  <a:latin typeface="Arial" panose="020B0604020202020204" pitchFamily="34" charset="0"/>
                  <a:cs typeface="Arial" panose="020B0604020202020204" pitchFamily="34" charset="0"/>
                </a:rPr>
                <a:t>Resourcing</a:t>
              </a:r>
            </a:p>
          </p:txBody>
        </p:sp>
        <p:sp>
          <p:nvSpPr>
            <p:cNvPr id="46" name="TextBox 45">
              <a:extLst>
                <a:ext uri="{FF2B5EF4-FFF2-40B4-BE49-F238E27FC236}">
                  <a16:creationId xmlns:a16="http://schemas.microsoft.com/office/drawing/2014/main" id="{55684A5F-B87D-68E4-CBC4-34C21A242FA3}"/>
                </a:ext>
              </a:extLst>
            </p:cNvPr>
            <p:cNvSpPr txBox="1"/>
            <p:nvPr/>
          </p:nvSpPr>
          <p:spPr>
            <a:xfrm>
              <a:off x="6451064" y="3228945"/>
              <a:ext cx="1499786" cy="369332"/>
            </a:xfrm>
            <a:prstGeom prst="rect">
              <a:avLst/>
            </a:prstGeom>
            <a:noFill/>
          </p:spPr>
          <p:txBody>
            <a:bodyPr wrap="square" lIns="0" tIns="0" rIns="0" bIns="0" rtlCol="0">
              <a:spAutoFit/>
            </a:bodyP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algn="ctr"/>
              <a:r>
                <a:rPr lang="en-US" sz="1200">
                  <a:solidFill>
                    <a:schemeClr val="bg1"/>
                  </a:solidFill>
                  <a:latin typeface="Arial" panose="020B0604020202020204" pitchFamily="34" charset="0"/>
                  <a:cs typeface="Arial" panose="020B0604020202020204" pitchFamily="34" charset="0"/>
                </a:rPr>
                <a:t>Career</a:t>
              </a:r>
            </a:p>
            <a:p>
              <a:pPr algn="ctr"/>
              <a:r>
                <a:rPr lang="en-US" sz="1200">
                  <a:solidFill>
                    <a:schemeClr val="bg1"/>
                  </a:solidFill>
                  <a:latin typeface="Arial" panose="020B0604020202020204" pitchFamily="34" charset="0"/>
                  <a:cs typeface="Arial" panose="020B0604020202020204" pitchFamily="34" charset="0"/>
                </a:rPr>
                <a:t>Management</a:t>
              </a:r>
            </a:p>
          </p:txBody>
        </p:sp>
        <p:sp>
          <p:nvSpPr>
            <p:cNvPr id="47" name="TextBox 46">
              <a:extLst>
                <a:ext uri="{FF2B5EF4-FFF2-40B4-BE49-F238E27FC236}">
                  <a16:creationId xmlns:a16="http://schemas.microsoft.com/office/drawing/2014/main" id="{31358657-93E1-70D4-C818-2FA83E1C6644}"/>
                </a:ext>
              </a:extLst>
            </p:cNvPr>
            <p:cNvSpPr txBox="1"/>
            <p:nvPr/>
          </p:nvSpPr>
          <p:spPr>
            <a:xfrm>
              <a:off x="7838886" y="3228945"/>
              <a:ext cx="1499786" cy="369332"/>
            </a:xfrm>
            <a:prstGeom prst="rect">
              <a:avLst/>
            </a:prstGeom>
            <a:noFill/>
          </p:spPr>
          <p:txBody>
            <a:bodyPr wrap="square" lIns="0" tIns="0" rIns="0" bIns="0" rtlCol="0">
              <a:spAutoFit/>
            </a:bodyP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algn="ctr"/>
              <a:r>
                <a:rPr lang="en-US" sz="1200">
                  <a:solidFill>
                    <a:schemeClr val="bg1"/>
                  </a:solidFill>
                  <a:latin typeface="Arial" panose="020B0604020202020204" pitchFamily="34" charset="0"/>
                  <a:cs typeface="Arial" panose="020B0604020202020204" pitchFamily="34" charset="0"/>
                </a:rPr>
                <a:t>Career</a:t>
              </a:r>
              <a:br>
                <a:rPr lang="en-US" sz="1200">
                  <a:solidFill>
                    <a:schemeClr val="bg1"/>
                  </a:solidFill>
                  <a:latin typeface="Arial" panose="020B0604020202020204" pitchFamily="34" charset="0"/>
                  <a:cs typeface="Arial" panose="020B0604020202020204" pitchFamily="34" charset="0"/>
                </a:rPr>
              </a:br>
              <a:r>
                <a:rPr lang="en-US" sz="1200">
                  <a:solidFill>
                    <a:schemeClr val="bg1"/>
                  </a:solidFill>
                  <a:latin typeface="Arial" panose="020B0604020202020204" pitchFamily="34" charset="0"/>
                  <a:cs typeface="Arial" panose="020B0604020202020204" pitchFamily="34" charset="0"/>
                </a:rPr>
                <a:t>Transition</a:t>
              </a:r>
            </a:p>
          </p:txBody>
        </p:sp>
        <p:sp>
          <p:nvSpPr>
            <p:cNvPr id="48" name="TextBox 47">
              <a:extLst>
                <a:ext uri="{FF2B5EF4-FFF2-40B4-BE49-F238E27FC236}">
                  <a16:creationId xmlns:a16="http://schemas.microsoft.com/office/drawing/2014/main" id="{E680B952-FBE4-AFDD-93F0-404BC6E8D35D}"/>
                </a:ext>
              </a:extLst>
            </p:cNvPr>
            <p:cNvSpPr txBox="1"/>
            <p:nvPr/>
          </p:nvSpPr>
          <p:spPr>
            <a:xfrm>
              <a:off x="9226708" y="3228945"/>
              <a:ext cx="1499786" cy="369332"/>
            </a:xfrm>
            <a:prstGeom prst="rect">
              <a:avLst/>
            </a:prstGeom>
            <a:noFill/>
          </p:spPr>
          <p:txBody>
            <a:bodyPr wrap="square" lIns="0" tIns="0" rIns="0" bIns="0" rtlCol="0">
              <a:spAutoFit/>
            </a:bodyP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algn="ctr"/>
              <a:r>
                <a:rPr lang="en-US" sz="1200">
                  <a:solidFill>
                    <a:schemeClr val="bg1"/>
                  </a:solidFill>
                  <a:latin typeface="Arial" panose="020B0604020202020204" pitchFamily="34" charset="0"/>
                  <a:cs typeface="Arial" panose="020B0604020202020204" pitchFamily="34" charset="0"/>
                </a:rPr>
                <a:t>Top Talent</a:t>
              </a:r>
              <a:br>
                <a:rPr lang="en-US" sz="1200">
                  <a:solidFill>
                    <a:schemeClr val="bg1"/>
                  </a:solidFill>
                  <a:latin typeface="Arial" panose="020B0604020202020204" pitchFamily="34" charset="0"/>
                  <a:cs typeface="Arial" panose="020B0604020202020204" pitchFamily="34" charset="0"/>
                </a:rPr>
              </a:br>
              <a:r>
                <a:rPr lang="en-US" sz="1200">
                  <a:solidFill>
                    <a:schemeClr val="bg1"/>
                  </a:solidFill>
                  <a:latin typeface="Arial" panose="020B0604020202020204" pitchFamily="34" charset="0"/>
                  <a:cs typeface="Arial" panose="020B0604020202020204" pitchFamily="34" charset="0"/>
                </a:rPr>
                <a:t>Attraction</a:t>
              </a:r>
            </a:p>
          </p:txBody>
        </p:sp>
        <p:sp>
          <p:nvSpPr>
            <p:cNvPr id="49" name="TextBox 48">
              <a:extLst>
                <a:ext uri="{FF2B5EF4-FFF2-40B4-BE49-F238E27FC236}">
                  <a16:creationId xmlns:a16="http://schemas.microsoft.com/office/drawing/2014/main" id="{BC64B0E6-7A70-8906-7121-0D83819374F9}"/>
                </a:ext>
              </a:extLst>
            </p:cNvPr>
            <p:cNvSpPr txBox="1"/>
            <p:nvPr/>
          </p:nvSpPr>
          <p:spPr>
            <a:xfrm>
              <a:off x="1976951" y="3228945"/>
              <a:ext cx="1499788" cy="369332"/>
            </a:xfrm>
            <a:prstGeom prst="rect">
              <a:avLst/>
            </a:prstGeom>
            <a:noFill/>
          </p:spPr>
          <p:txBody>
            <a:bodyPr wrap="square" lIns="0" tIns="0" rIns="0" bIns="0" rtlCol="0" anchor="t">
              <a:spAutoFit/>
            </a:bodyP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pPr algn="ctr"/>
              <a:r>
                <a:rPr lang="en-US" sz="1200">
                  <a:solidFill>
                    <a:schemeClr val="bg1"/>
                  </a:solidFill>
                  <a:latin typeface="Arial" panose="020B0604020202020204" pitchFamily="34" charset="0"/>
                  <a:cs typeface="Arial" panose="020B0604020202020204" pitchFamily="34" charset="0"/>
                </a:rPr>
                <a:t>Workforce Consulting and Analytics</a:t>
              </a:r>
            </a:p>
          </p:txBody>
        </p:sp>
      </p:grpSp>
      <p:sp>
        <p:nvSpPr>
          <p:cNvPr id="50" name="Rounded Rectangle 49">
            <a:extLst>
              <a:ext uri="{FF2B5EF4-FFF2-40B4-BE49-F238E27FC236}">
                <a16:creationId xmlns:a16="http://schemas.microsoft.com/office/drawing/2014/main" id="{F302BA12-0E2B-F434-F98A-158C0EBD9C79}"/>
              </a:ext>
            </a:extLst>
          </p:cNvPr>
          <p:cNvSpPr/>
          <p:nvPr/>
        </p:nvSpPr>
        <p:spPr>
          <a:xfrm>
            <a:off x="3260735" y="5307457"/>
            <a:ext cx="5477268" cy="366336"/>
          </a:xfrm>
          <a:prstGeom prst="roundRect">
            <a:avLst>
              <a:gd name="adj" fmla="val 1321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solidFill>
                  <a:schemeClr val="bg1"/>
                </a:solidFill>
                <a:latin typeface="Arial" panose="020B0604020202020204" pitchFamily="34" charset="0"/>
                <a:cs typeface="Arial" panose="020B0604020202020204" pitchFamily="34" charset="0"/>
              </a:rPr>
              <a:t>Visit </a:t>
            </a:r>
            <a:r>
              <a:rPr lang="en-US" sz="1400">
                <a:solidFill>
                  <a:schemeClr val="bg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www.manpowergroup.com</a:t>
            </a:r>
            <a:r>
              <a:rPr lang="en-US" sz="1400">
                <a:solidFill>
                  <a:schemeClr val="bg1"/>
                </a:solidFill>
                <a:latin typeface="Arial" panose="020B0604020202020204" pitchFamily="34" charset="0"/>
                <a:cs typeface="Arial" panose="020B0604020202020204" pitchFamily="34" charset="0"/>
              </a:rPr>
              <a:t> to learn more.</a:t>
            </a:r>
          </a:p>
        </p:txBody>
      </p:sp>
      <p:sp>
        <p:nvSpPr>
          <p:cNvPr id="51" name="Rectangle 50">
            <a:hlinkClick r:id="rId5"/>
            <a:extLst>
              <a:ext uri="{FF2B5EF4-FFF2-40B4-BE49-F238E27FC236}">
                <a16:creationId xmlns:a16="http://schemas.microsoft.com/office/drawing/2014/main" id="{1D81CDE3-1121-7E82-4672-DC6F112F8F99}"/>
              </a:ext>
            </a:extLst>
          </p:cNvPr>
          <p:cNvSpPr>
            <a:spLocks noGrp="1" noRot="1" noMove="1" noResize="1" noEditPoints="1" noAdjustHandles="1" noChangeArrowheads="1" noChangeShapeType="1"/>
          </p:cNvSpPr>
          <p:nvPr/>
        </p:nvSpPr>
        <p:spPr>
          <a:xfrm>
            <a:off x="340242" y="212651"/>
            <a:ext cx="1010093" cy="7230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hlinkClick r:id="rId6"/>
            <a:extLst>
              <a:ext uri="{FF2B5EF4-FFF2-40B4-BE49-F238E27FC236}">
                <a16:creationId xmlns:a16="http://schemas.microsoft.com/office/drawing/2014/main" id="{4A572E8E-2FF1-4074-BB2B-56CF6CBF4F27}"/>
              </a:ext>
            </a:extLst>
          </p:cNvPr>
          <p:cNvSpPr>
            <a:spLocks noGrp="1" noRot="1" noMove="1" noResize="1" noEditPoints="1" noAdjustHandles="1" noChangeArrowheads="1" noChangeShapeType="1"/>
          </p:cNvSpPr>
          <p:nvPr/>
        </p:nvSpPr>
        <p:spPr>
          <a:xfrm>
            <a:off x="10600267" y="423333"/>
            <a:ext cx="313266" cy="3217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hlinkClick r:id="rId7"/>
            <a:extLst>
              <a:ext uri="{FF2B5EF4-FFF2-40B4-BE49-F238E27FC236}">
                <a16:creationId xmlns:a16="http://schemas.microsoft.com/office/drawing/2014/main" id="{948EBD31-439B-E5EF-0349-19F7943F4F80}"/>
              </a:ext>
            </a:extLst>
          </p:cNvPr>
          <p:cNvSpPr>
            <a:spLocks noGrp="1" noRot="1" noMove="1" noResize="1" noEditPoints="1" noAdjustHandles="1" noChangeArrowheads="1" noChangeShapeType="1"/>
          </p:cNvSpPr>
          <p:nvPr/>
        </p:nvSpPr>
        <p:spPr>
          <a:xfrm>
            <a:off x="11015134" y="423333"/>
            <a:ext cx="313266" cy="3217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hlinkClick r:id="rId8"/>
            <a:extLst>
              <a:ext uri="{FF2B5EF4-FFF2-40B4-BE49-F238E27FC236}">
                <a16:creationId xmlns:a16="http://schemas.microsoft.com/office/drawing/2014/main" id="{3D043F60-66F4-9D92-F234-7940C0B62C7D}"/>
              </a:ext>
            </a:extLst>
          </p:cNvPr>
          <p:cNvSpPr>
            <a:spLocks noGrp="1" noRot="1" noMove="1" noResize="1" noEditPoints="1" noAdjustHandles="1" noChangeArrowheads="1" noChangeShapeType="1"/>
          </p:cNvSpPr>
          <p:nvPr/>
        </p:nvSpPr>
        <p:spPr>
          <a:xfrm>
            <a:off x="11446935" y="423333"/>
            <a:ext cx="313266" cy="3217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hlinkClick r:id="rId9"/>
            <a:extLst>
              <a:ext uri="{FF2B5EF4-FFF2-40B4-BE49-F238E27FC236}">
                <a16:creationId xmlns:a16="http://schemas.microsoft.com/office/drawing/2014/main" id="{3D852CC2-774A-C2F4-464A-711B62E2AC6D}"/>
              </a:ext>
            </a:extLst>
          </p:cNvPr>
          <p:cNvSpPr>
            <a:spLocks noGrp="1" noRot="1" noMove="1" noResize="1" noEditPoints="1" noAdjustHandles="1" noChangeArrowheads="1" noChangeShapeType="1"/>
          </p:cNvSpPr>
          <p:nvPr/>
        </p:nvSpPr>
        <p:spPr>
          <a:xfrm>
            <a:off x="2626242" y="4378251"/>
            <a:ext cx="1499787" cy="7230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hlinkClick r:id="rId10"/>
            <a:extLst>
              <a:ext uri="{FF2B5EF4-FFF2-40B4-BE49-F238E27FC236}">
                <a16:creationId xmlns:a16="http://schemas.microsoft.com/office/drawing/2014/main" id="{91BCC5C9-009A-F163-B275-05ABA5DAC067}"/>
              </a:ext>
            </a:extLst>
          </p:cNvPr>
          <p:cNvSpPr>
            <a:spLocks noGrp="1" noRot="1" noMove="1" noResize="1" noEditPoints="1" noAdjustHandles="1" noChangeArrowheads="1" noChangeShapeType="1"/>
          </p:cNvSpPr>
          <p:nvPr/>
        </p:nvSpPr>
        <p:spPr>
          <a:xfrm>
            <a:off x="4126029" y="4378251"/>
            <a:ext cx="1259958" cy="7230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hlinkClick r:id="rId11"/>
            <a:extLst>
              <a:ext uri="{FF2B5EF4-FFF2-40B4-BE49-F238E27FC236}">
                <a16:creationId xmlns:a16="http://schemas.microsoft.com/office/drawing/2014/main" id="{D5891F41-349B-05FE-7EED-AFEE1E863B9B}"/>
              </a:ext>
            </a:extLst>
          </p:cNvPr>
          <p:cNvSpPr>
            <a:spLocks noGrp="1" noRot="1" noMove="1" noResize="1" noEditPoints="1" noAdjustHandles="1" noChangeArrowheads="1" noChangeShapeType="1"/>
          </p:cNvSpPr>
          <p:nvPr/>
        </p:nvSpPr>
        <p:spPr>
          <a:xfrm>
            <a:off x="5385988" y="4378251"/>
            <a:ext cx="1869946" cy="7230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hlinkClick r:id="rId12"/>
            <a:extLst>
              <a:ext uri="{FF2B5EF4-FFF2-40B4-BE49-F238E27FC236}">
                <a16:creationId xmlns:a16="http://schemas.microsoft.com/office/drawing/2014/main" id="{598B2917-A69B-7DE7-1D9E-60CEBA6C6C3A}"/>
              </a:ext>
            </a:extLst>
          </p:cNvPr>
          <p:cNvSpPr>
            <a:spLocks noGrp="1" noRot="1" noMove="1" noResize="1" noEditPoints="1" noAdjustHandles="1" noChangeArrowheads="1" noChangeShapeType="1"/>
          </p:cNvSpPr>
          <p:nvPr/>
        </p:nvSpPr>
        <p:spPr>
          <a:xfrm>
            <a:off x="7343362" y="4378251"/>
            <a:ext cx="1957374" cy="7230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7814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18">
            <a:extLst>
              <a:ext uri="{FF2B5EF4-FFF2-40B4-BE49-F238E27FC236}">
                <a16:creationId xmlns:a16="http://schemas.microsoft.com/office/drawing/2014/main" id="{16787F7E-2C63-2085-4198-D14D736B6D8F}"/>
              </a:ext>
            </a:extLst>
          </p:cNvPr>
          <p:cNvSpPr txBox="1">
            <a:spLocks/>
          </p:cNvSpPr>
          <p:nvPr/>
        </p:nvSpPr>
        <p:spPr>
          <a:xfrm>
            <a:off x="11194915" y="6552049"/>
            <a:ext cx="274982" cy="157481"/>
          </a:xfrm>
          <a:prstGeom prst="rect">
            <a:avLst/>
          </a:prstGeom>
        </p:spPr>
        <p:txBody>
          <a:bodyPr vert="horz" lIns="0" tIns="0" rIns="0" bIns="0" rtlCol="0" anchor="ctr" anchorCtr="0"/>
          <a:lstStyle>
            <a:defPPr>
              <a:defRPr lang="en-US"/>
            </a:defPPr>
            <a:lvl1pPr marL="0" algn="r" defTabSz="914400" rtl="0" eaLnBrk="1" latinLnBrk="0" hangingPunct="1">
              <a:defRPr sz="90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F6ED01-AF61-C748-9893-D1F99F2C2128}" type="slidenum">
              <a:rPr lang="en-US" sz="900" b="1" smtClean="0">
                <a:solidFill>
                  <a:schemeClr val="bg1"/>
                </a:solidFill>
                <a:latin typeface="Arial" panose="020B0604020202020204" pitchFamily="34" charset="0"/>
              </a:rPr>
              <a:pPr algn="ctr"/>
              <a:t>2</a:t>
            </a:fld>
            <a:endParaRPr lang="en-US" sz="900" b="1">
              <a:solidFill>
                <a:schemeClr val="bg1"/>
              </a:solidFill>
              <a:latin typeface="Arial" panose="020B0604020202020204" pitchFamily="34" charset="0"/>
            </a:endParaRPr>
          </a:p>
        </p:txBody>
      </p:sp>
      <p:sp>
        <p:nvSpPr>
          <p:cNvPr id="14" name="Title 13">
            <a:extLst>
              <a:ext uri="{FF2B5EF4-FFF2-40B4-BE49-F238E27FC236}">
                <a16:creationId xmlns:a16="http://schemas.microsoft.com/office/drawing/2014/main" id="{CD580C0D-F897-2F84-18A0-2DCFD5230F5C}"/>
              </a:ext>
            </a:extLst>
          </p:cNvPr>
          <p:cNvSpPr>
            <a:spLocks noGrp="1"/>
          </p:cNvSpPr>
          <p:nvPr>
            <p:ph type="ctrTitle"/>
          </p:nvPr>
        </p:nvSpPr>
        <p:spPr/>
        <p:txBody>
          <a:bodyPr/>
          <a:lstStyle/>
          <a:p>
            <a:pPr algn="l"/>
            <a:r>
              <a:rPr lang="sv-SE" noProof="0" dirty="0"/>
              <a:t>Sysselsättnings- prognos Sverige Q4 2026</a:t>
            </a:r>
          </a:p>
        </p:txBody>
      </p:sp>
      <p:grpSp>
        <p:nvGrpSpPr>
          <p:cNvPr id="2" name="Navigation">
            <a:extLst>
              <a:ext uri="{FF2B5EF4-FFF2-40B4-BE49-F238E27FC236}">
                <a16:creationId xmlns:a16="http://schemas.microsoft.com/office/drawing/2014/main" id="{5D5311ED-8DC8-2C6F-A508-5C2ED4A1F19D}"/>
              </a:ext>
            </a:extLst>
          </p:cNvPr>
          <p:cNvGrpSpPr>
            <a:grpSpLocks noGrp="1" noUngrp="1" noRot="1" noMove="1" noResize="1"/>
          </p:cNvGrpSpPr>
          <p:nvPr/>
        </p:nvGrpSpPr>
        <p:grpSpPr>
          <a:xfrm>
            <a:off x="412594" y="6513695"/>
            <a:ext cx="5054838" cy="230465"/>
            <a:chOff x="412594" y="6513695"/>
            <a:chExt cx="5054838" cy="230465"/>
          </a:xfrm>
        </p:grpSpPr>
        <p:sp>
          <p:nvSpPr>
            <p:cNvPr id="3" name="About the Survey">
              <a:hlinkClick r:id="rId3" action="ppaction://hlinksldjump"/>
              <a:extLst>
                <a:ext uri="{FF2B5EF4-FFF2-40B4-BE49-F238E27FC236}">
                  <a16:creationId xmlns:a16="http://schemas.microsoft.com/office/drawing/2014/main" id="{561FB6EA-4EE2-3AB8-36AC-A13D4B5950A4}"/>
                </a:ext>
              </a:extLst>
            </p:cNvPr>
            <p:cNvSpPr>
              <a:spLocks noGrp="1" noRot="1" noMove="1" noResize="1" noEditPoints="1" noAdjustHandles="1" noChangeArrowheads="1" noChangeShapeType="1"/>
            </p:cNvSpPr>
            <p:nvPr/>
          </p:nvSpPr>
          <p:spPr>
            <a:xfrm>
              <a:off x="4178126" y="6513695"/>
              <a:ext cx="1289306"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Workforce Trends">
              <a:hlinkClick r:id="" action="ppaction://noaction"/>
              <a:extLst>
                <a:ext uri="{FF2B5EF4-FFF2-40B4-BE49-F238E27FC236}">
                  <a16:creationId xmlns:a16="http://schemas.microsoft.com/office/drawing/2014/main" id="{2E222CEF-D305-1BC7-18BB-D3CA1A31B6BE}"/>
                </a:ext>
              </a:extLst>
            </p:cNvPr>
            <p:cNvSpPr>
              <a:spLocks noGrp="1" noRot="1" noMove="1" noResize="1" noEditPoints="1" noAdjustHandles="1" noChangeArrowheads="1" noChangeShapeType="1"/>
            </p:cNvSpPr>
            <p:nvPr/>
          </p:nvSpPr>
          <p:spPr>
            <a:xfrm>
              <a:off x="2338306" y="6513695"/>
              <a:ext cx="1289306"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Employer Hiring">
              <a:hlinkClick r:id="rId4" action="ppaction://hlinksldjump"/>
              <a:extLst>
                <a:ext uri="{FF2B5EF4-FFF2-40B4-BE49-F238E27FC236}">
                  <a16:creationId xmlns:a16="http://schemas.microsoft.com/office/drawing/2014/main" id="{0AE2B28A-59D5-3827-D18D-7C98B8DF5DF0}"/>
                </a:ext>
              </a:extLst>
            </p:cNvPr>
            <p:cNvSpPr>
              <a:spLocks noGrp="1" noRot="1" noMove="1" noResize="1" noEditPoints="1" noAdjustHandles="1" noChangeArrowheads="1" noChangeShapeType="1"/>
            </p:cNvSpPr>
            <p:nvPr/>
          </p:nvSpPr>
          <p:spPr>
            <a:xfrm>
              <a:off x="412594" y="6513695"/>
              <a:ext cx="1583473"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65682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ooter Placeholder 18">
            <a:extLst>
              <a:ext uri="{FF2B5EF4-FFF2-40B4-BE49-F238E27FC236}">
                <a16:creationId xmlns:a16="http://schemas.microsoft.com/office/drawing/2014/main" id="{CA00504F-2ADC-4EDC-7157-00B8269AD5D2}"/>
              </a:ext>
            </a:extLst>
          </p:cNvPr>
          <p:cNvSpPr txBox="1">
            <a:spLocks noGrp="1" noRot="1" noMove="1" noResize="1" noEditPoints="1" noAdjustHandles="1" noChangeArrowheads="1" noChangeShapeType="1"/>
          </p:cNvSpPr>
          <p:nvPr/>
        </p:nvSpPr>
        <p:spPr>
          <a:xfrm>
            <a:off x="11194915" y="6552049"/>
            <a:ext cx="274982" cy="157481"/>
          </a:xfrm>
          <a:prstGeom prst="rect">
            <a:avLst/>
          </a:prstGeom>
        </p:spPr>
        <p:txBody>
          <a:bodyPr vert="horz" lIns="0" tIns="0" rIns="0" bIns="0" rtlCol="0" anchor="ctr" anchorCtr="0"/>
          <a:lstStyle>
            <a:defPPr>
              <a:defRPr lang="en-US"/>
            </a:defPPr>
            <a:lvl1pPr marL="0" algn="r" defTabSz="914400" rtl="0" eaLnBrk="1" latinLnBrk="0" hangingPunct="1">
              <a:defRPr sz="90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F6ED01-AF61-C748-9893-D1F99F2C2128}" type="slidenum">
              <a:rPr lang="en-US" sz="900" b="1" smtClean="0">
                <a:solidFill>
                  <a:schemeClr val="tx1"/>
                </a:solidFill>
                <a:latin typeface="Arial" panose="020B0604020202020204" pitchFamily="34" charset="0"/>
              </a:rPr>
              <a:pPr algn="ctr"/>
              <a:t>3</a:t>
            </a:fld>
            <a:endParaRPr lang="en-US" sz="900" b="1">
              <a:solidFill>
                <a:schemeClr val="tx1"/>
              </a:solidFill>
              <a:latin typeface="Arial" panose="020B0604020202020204" pitchFamily="34" charset="0"/>
            </a:endParaRPr>
          </a:p>
        </p:txBody>
      </p:sp>
      <p:sp>
        <p:nvSpPr>
          <p:cNvPr id="25" name="Title 24">
            <a:extLst>
              <a:ext uri="{FF2B5EF4-FFF2-40B4-BE49-F238E27FC236}">
                <a16:creationId xmlns:a16="http://schemas.microsoft.com/office/drawing/2014/main" id="{8719CA2D-A545-ED04-4E1F-2CA7CE4A5489}"/>
              </a:ext>
            </a:extLst>
          </p:cNvPr>
          <p:cNvSpPr>
            <a:spLocks noGrp="1"/>
          </p:cNvSpPr>
          <p:nvPr>
            <p:ph type="title"/>
          </p:nvPr>
        </p:nvSpPr>
        <p:spPr/>
        <p:txBody>
          <a:bodyPr/>
          <a:lstStyle/>
          <a:p>
            <a:r>
              <a:rPr lang="sv-SE" noProof="0" dirty="0"/>
              <a:t>Prognosen inför Q4 2026 i korthet</a:t>
            </a:r>
          </a:p>
        </p:txBody>
      </p:sp>
      <p:sp>
        <p:nvSpPr>
          <p:cNvPr id="29" name="Content Placeholder 17">
            <a:extLst>
              <a:ext uri="{FF2B5EF4-FFF2-40B4-BE49-F238E27FC236}">
                <a16:creationId xmlns:a16="http://schemas.microsoft.com/office/drawing/2014/main" id="{2D00957F-2B43-8858-7813-08488D80E019}"/>
              </a:ext>
            </a:extLst>
          </p:cNvPr>
          <p:cNvSpPr txBox="1">
            <a:spLocks/>
          </p:cNvSpPr>
          <p:nvPr/>
        </p:nvSpPr>
        <p:spPr>
          <a:xfrm>
            <a:off x="3271586" y="1464572"/>
            <a:ext cx="7657553" cy="824909"/>
          </a:xfrm>
          <a:prstGeom prst="rect">
            <a:avLst/>
          </a:prstGeom>
        </p:spPr>
        <p:txBody>
          <a:bodyPr lIns="0" tIns="0" rIns="0" bIns="0" anchor="t"/>
          <a:lstStyle>
            <a:lvl1pPr marL="180975" indent="-180975" algn="l" defTabSz="914400" rtl="0" eaLnBrk="1" latinLnBrk="0" hangingPunct="1">
              <a:lnSpc>
                <a:spcPct val="100000"/>
              </a:lnSpc>
              <a:spcBef>
                <a:spcPts val="0"/>
              </a:spcBef>
              <a:spcAft>
                <a:spcPts val="1200"/>
              </a:spcAft>
              <a:buSzPct val="90000"/>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360000" indent="-180000" algn="l" defTabSz="914400" rtl="0" eaLnBrk="1" latinLnBrk="0" hangingPunct="1">
              <a:lnSpc>
                <a:spcPct val="100000"/>
              </a:lnSpc>
              <a:spcBef>
                <a:spcPts val="0"/>
              </a:spcBef>
              <a:spcAft>
                <a:spcPts val="1200"/>
              </a:spcAft>
              <a:buFont typeface="Arial"/>
              <a:buChar char="–"/>
              <a:tabLst>
                <a:tab pos="573088" algn="l"/>
              </a:tabLst>
              <a:defRPr sz="1600" kern="1200">
                <a:solidFill>
                  <a:schemeClr val="tx1"/>
                </a:solidFill>
                <a:latin typeface="Arial" panose="020B0604020202020204" pitchFamily="34" charset="0"/>
                <a:ea typeface="+mn-ea"/>
                <a:cs typeface="Arial" panose="020B0604020202020204" pitchFamily="34" charset="0"/>
              </a:defRPr>
            </a:lvl2pPr>
            <a:lvl3pPr marL="540000" indent="-180000" algn="l" defTabSz="914400" rtl="0" eaLnBrk="1" latinLnBrk="0" hangingPunct="1">
              <a:lnSpc>
                <a:spcPct val="100000"/>
              </a:lnSpc>
              <a:spcBef>
                <a:spcPts val="0"/>
              </a:spcBef>
              <a:spcAft>
                <a:spcPts val="1200"/>
              </a:spcAft>
              <a:buFont typeface="Arial"/>
              <a:buChar char="–"/>
              <a:tabLst/>
              <a:defRPr sz="1400" kern="1200">
                <a:solidFill>
                  <a:schemeClr val="tx1"/>
                </a:solidFill>
                <a:latin typeface="Arial" panose="020B0604020202020204" pitchFamily="34" charset="0"/>
                <a:ea typeface="+mn-ea"/>
                <a:cs typeface="Arial" panose="020B0604020202020204" pitchFamily="34" charset="0"/>
              </a:defRPr>
            </a:lvl3pPr>
            <a:lvl4pPr marL="720000" indent="-180000" algn="l" defTabSz="914400" rtl="0" eaLnBrk="1" latinLnBrk="0" hangingPunct="1">
              <a:lnSpc>
                <a:spcPct val="100000"/>
              </a:lnSpc>
              <a:spcBef>
                <a:spcPts val="0"/>
              </a:spcBef>
              <a:spcAft>
                <a:spcPts val="1200"/>
              </a:spcAft>
              <a:buFont typeface="Arial"/>
              <a:buChar char="–"/>
              <a:tabLst/>
              <a:defRPr sz="1200" kern="1200">
                <a:solidFill>
                  <a:schemeClr val="tx1"/>
                </a:solidFill>
                <a:latin typeface="Arial" panose="020B0604020202020204" pitchFamily="34" charset="0"/>
                <a:ea typeface="+mn-ea"/>
                <a:cs typeface="Arial" panose="020B0604020202020204" pitchFamily="34" charset="0"/>
              </a:defRPr>
            </a:lvl4pPr>
            <a:lvl5pPr marL="900000" indent="-180000" algn="l" defTabSz="914400" rtl="0" eaLnBrk="1" latinLnBrk="0" hangingPunct="1">
              <a:lnSpc>
                <a:spcPct val="100000"/>
              </a:lnSpc>
              <a:spcBef>
                <a:spcPts val="0"/>
              </a:spcBef>
              <a:spcAft>
                <a:spcPts val="1200"/>
              </a:spcAft>
              <a:buFont typeface="Arial"/>
              <a:buChar char="–"/>
              <a:tabLst/>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700" noProof="0" dirty="0">
                <a:solidFill>
                  <a:schemeClr val="bg1"/>
                </a:solidFill>
                <a:latin typeface="Arial"/>
                <a:cs typeface="Arial"/>
              </a:rPr>
              <a:t>De svenska arbetsgivarna ger en mycket optimistisk sysselsättningsprognos inför årets sista kvartal. Sysselsättningstrenden är positiv i hela landet och i samtliga undersökta branscher.</a:t>
            </a:r>
          </a:p>
        </p:txBody>
      </p:sp>
      <p:cxnSp>
        <p:nvCxnSpPr>
          <p:cNvPr id="3" name="Straight Connector 2">
            <a:extLst>
              <a:ext uri="{FF2B5EF4-FFF2-40B4-BE49-F238E27FC236}">
                <a16:creationId xmlns:a16="http://schemas.microsoft.com/office/drawing/2014/main" id="{A4A92435-254F-CFF5-D77E-755BEED8AB26}"/>
              </a:ext>
            </a:extLst>
          </p:cNvPr>
          <p:cNvCxnSpPr>
            <a:cxnSpLocks/>
          </p:cNvCxnSpPr>
          <p:nvPr/>
        </p:nvCxnSpPr>
        <p:spPr>
          <a:xfrm>
            <a:off x="1129937" y="2516565"/>
            <a:ext cx="10064978" cy="0"/>
          </a:xfrm>
          <a:prstGeom prst="line">
            <a:avLst/>
          </a:prstGeom>
          <a:ln w="12700" cap="rnd">
            <a:solidFill>
              <a:srgbClr val="A6EB8C"/>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D3E56283-6090-2A4A-859A-1AB544CA069A}"/>
              </a:ext>
            </a:extLst>
          </p:cNvPr>
          <p:cNvGrpSpPr/>
          <p:nvPr/>
        </p:nvGrpSpPr>
        <p:grpSpPr>
          <a:xfrm>
            <a:off x="1102736" y="2743448"/>
            <a:ext cx="9826403" cy="938719"/>
            <a:chOff x="1102736" y="2743448"/>
            <a:chExt cx="9826403" cy="938719"/>
          </a:xfrm>
        </p:grpSpPr>
        <p:sp>
          <p:nvSpPr>
            <p:cNvPr id="81" name="TextBox 80">
              <a:extLst>
                <a:ext uri="{FF2B5EF4-FFF2-40B4-BE49-F238E27FC236}">
                  <a16:creationId xmlns:a16="http://schemas.microsoft.com/office/drawing/2014/main" id="{B1AE5CC8-1CA7-CD14-CE46-87B37010252C}"/>
                </a:ext>
              </a:extLst>
            </p:cNvPr>
            <p:cNvSpPr txBox="1"/>
            <p:nvPr/>
          </p:nvSpPr>
          <p:spPr>
            <a:xfrm>
              <a:off x="1814839" y="2743448"/>
              <a:ext cx="9114300" cy="938719"/>
            </a:xfrm>
            <a:prstGeom prst="rect">
              <a:avLst/>
            </a:prstGeom>
            <a:noFill/>
          </p:spPr>
          <p:txBody>
            <a:bodyPr wrap="square" lIns="0" tIns="0" rIns="0" bIns="0" rtlCol="0">
              <a:spAutoFit/>
            </a:bodyPr>
            <a:lstStyle/>
            <a:p>
              <a:pPr fontAlgn="base"/>
              <a:r>
                <a:rPr lang="sv-SE" sz="2700" b="1" noProof="0" dirty="0">
                  <a:solidFill>
                    <a:schemeClr val="bg1"/>
                  </a:solidFill>
                  <a:latin typeface="Arial" panose="020B0604020202020204" pitchFamily="34" charset="0"/>
                  <a:ea typeface="+mj-ea"/>
                  <a:cs typeface="Arial" panose="020B0604020202020204" pitchFamily="34" charset="0"/>
                </a:rPr>
                <a:t>Sysselsättningstrenden i Sverige: 39%</a:t>
              </a:r>
            </a:p>
            <a:p>
              <a:pPr fontAlgn="base"/>
              <a:r>
                <a:rPr lang="sv-SE" sz="1700" noProof="0" dirty="0">
                  <a:solidFill>
                    <a:schemeClr val="bg1"/>
                  </a:solidFill>
                </a:rPr>
                <a:t>Jobbprognosen ökar med fyra procentenheter jämfört med föregående kvartal och med 13 procentenheter jämfört med samma kvartal 2025.</a:t>
              </a:r>
            </a:p>
          </p:txBody>
        </p:sp>
        <p:pic>
          <p:nvPicPr>
            <p:cNvPr id="82" name="Graphic 81">
              <a:extLst>
                <a:ext uri="{FF2B5EF4-FFF2-40B4-BE49-F238E27FC236}">
                  <a16:creationId xmlns:a16="http://schemas.microsoft.com/office/drawing/2014/main" id="{825FB518-A3FD-CF60-AA75-DD06F15AE03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02736" y="2743448"/>
              <a:ext cx="591497" cy="591497"/>
            </a:xfrm>
            <a:prstGeom prst="rect">
              <a:avLst/>
            </a:prstGeom>
          </p:spPr>
        </p:pic>
      </p:grpSp>
      <p:cxnSp>
        <p:nvCxnSpPr>
          <p:cNvPr id="9" name="Straight Connector 8">
            <a:extLst>
              <a:ext uri="{FF2B5EF4-FFF2-40B4-BE49-F238E27FC236}">
                <a16:creationId xmlns:a16="http://schemas.microsoft.com/office/drawing/2014/main" id="{0FF310BB-4A5D-C12B-9B3B-A3C81068C269}"/>
              </a:ext>
            </a:extLst>
          </p:cNvPr>
          <p:cNvCxnSpPr>
            <a:cxnSpLocks/>
          </p:cNvCxnSpPr>
          <p:nvPr/>
        </p:nvCxnSpPr>
        <p:spPr>
          <a:xfrm>
            <a:off x="1129937" y="3930032"/>
            <a:ext cx="10064978" cy="0"/>
          </a:xfrm>
          <a:prstGeom prst="line">
            <a:avLst/>
          </a:prstGeom>
          <a:ln w="12700" cap="rnd">
            <a:solidFill>
              <a:srgbClr val="A6EB8C"/>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C44D405-F798-C2E5-0188-79FEDC73459C}"/>
              </a:ext>
            </a:extLst>
          </p:cNvPr>
          <p:cNvCxnSpPr>
            <a:cxnSpLocks/>
          </p:cNvCxnSpPr>
          <p:nvPr/>
        </p:nvCxnSpPr>
        <p:spPr>
          <a:xfrm>
            <a:off x="4308101" y="4062261"/>
            <a:ext cx="0" cy="1637278"/>
          </a:xfrm>
          <a:prstGeom prst="line">
            <a:avLst/>
          </a:prstGeom>
          <a:ln w="12700" cap="rnd">
            <a:solidFill>
              <a:srgbClr val="A6EB8C"/>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F860A16-67B0-9208-28DA-E1CDE91445FD}"/>
              </a:ext>
            </a:extLst>
          </p:cNvPr>
          <p:cNvSpPr txBox="1"/>
          <p:nvPr/>
        </p:nvSpPr>
        <p:spPr>
          <a:xfrm>
            <a:off x="8203740" y="4165807"/>
            <a:ext cx="2984529" cy="1061829"/>
          </a:xfrm>
          <a:prstGeom prst="rect">
            <a:avLst/>
          </a:prstGeom>
          <a:noFill/>
        </p:spPr>
        <p:txBody>
          <a:bodyPr wrap="square" lIns="0" tIns="0" rIns="0" bIns="0" rtlCol="0" anchor="t">
            <a:spAutoFit/>
          </a:bodyPr>
          <a:lstStyle/>
          <a:p>
            <a:r>
              <a:rPr lang="sv-SE" b="1" dirty="0">
                <a:solidFill>
                  <a:schemeClr val="bg1"/>
                </a:solidFill>
                <a:latin typeface="Arial"/>
                <a:cs typeface="Arial"/>
              </a:rPr>
              <a:t>Mätningen genomfördes </a:t>
            </a:r>
            <a:r>
              <a:rPr lang="sv-SE" sz="1700" dirty="0">
                <a:solidFill>
                  <a:schemeClr val="bg1"/>
                </a:solidFill>
                <a:latin typeface="Arial"/>
                <a:cs typeface="Arial"/>
              </a:rPr>
              <a:t>under juli 2026, i en tid då arbetsgivarnas framtidstro stärktes trots global osäkerhet</a:t>
            </a:r>
            <a:endParaRPr lang="sv-SE" sz="1700" noProof="0" dirty="0">
              <a:solidFill>
                <a:schemeClr val="bg1"/>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AF9F6EFA-7582-4F96-2B63-BEBE837B4F84}"/>
              </a:ext>
            </a:extLst>
          </p:cNvPr>
          <p:cNvSpPr txBox="1"/>
          <p:nvPr/>
        </p:nvSpPr>
        <p:spPr>
          <a:xfrm>
            <a:off x="927589" y="4168023"/>
            <a:ext cx="3017162" cy="492443"/>
          </a:xfrm>
          <a:prstGeom prst="rect">
            <a:avLst/>
          </a:prstGeom>
          <a:noFill/>
        </p:spPr>
        <p:txBody>
          <a:bodyPr wrap="square" lIns="0" tIns="0" rIns="0" bIns="0" rtlCol="0">
            <a:spAutoFit/>
          </a:bodyPr>
          <a:lstStyle/>
          <a:p>
            <a:r>
              <a:rPr lang="en-US" sz="1900" b="1" dirty="0">
                <a:solidFill>
                  <a:schemeClr val="bg1"/>
                </a:solidFill>
                <a:latin typeface="Arial" panose="020B0604020202020204" pitchFamily="34" charset="0"/>
                <a:cs typeface="Arial" panose="020B0604020202020204" pitchFamily="34" charset="0"/>
              </a:rPr>
              <a:t>S</a:t>
            </a:r>
            <a:r>
              <a:rPr lang="sv-SE" sz="1900" b="1" noProof="0" dirty="0">
                <a:solidFill>
                  <a:schemeClr val="bg1"/>
                </a:solidFill>
                <a:latin typeface="Arial" panose="020B0604020202020204" pitchFamily="34" charset="0"/>
                <a:cs typeface="Arial" panose="020B0604020202020204" pitchFamily="34" charset="0"/>
              </a:rPr>
              <a:t>törst svensk efterfrågan</a:t>
            </a:r>
          </a:p>
          <a:p>
            <a:endParaRPr lang="sv-SE" sz="1300" noProof="0" dirty="0">
              <a:solidFill>
                <a:schemeClr val="bg1"/>
              </a:solidFill>
            </a:endParaRPr>
          </a:p>
        </p:txBody>
      </p:sp>
      <p:sp>
        <p:nvSpPr>
          <p:cNvPr id="69" name="TextBox 68">
            <a:extLst>
              <a:ext uri="{FF2B5EF4-FFF2-40B4-BE49-F238E27FC236}">
                <a16:creationId xmlns:a16="http://schemas.microsoft.com/office/drawing/2014/main" id="{E3DFBB41-5FDB-3A85-2094-B7CEF55BDE27}"/>
              </a:ext>
            </a:extLst>
          </p:cNvPr>
          <p:cNvSpPr txBox="1"/>
          <p:nvPr/>
        </p:nvSpPr>
        <p:spPr>
          <a:xfrm>
            <a:off x="997740" y="4605470"/>
            <a:ext cx="2583660" cy="1251625"/>
          </a:xfrm>
          <a:prstGeom prst="rect">
            <a:avLst/>
          </a:prstGeom>
          <a:noFill/>
        </p:spPr>
        <p:txBody>
          <a:bodyPr wrap="square" lIns="0" tIns="0" rIns="0" bIns="0" rtlCol="0">
            <a:spAutoFit/>
          </a:bodyPr>
          <a:lstStyle/>
          <a:p>
            <a:pPr marL="285750" indent="-285750" fontAlgn="base">
              <a:spcAft>
                <a:spcPts val="800"/>
              </a:spcAft>
              <a:buFont typeface="Arial" panose="020B0604020202020204" pitchFamily="34" charset="0"/>
              <a:buChar char="•"/>
            </a:pPr>
            <a:r>
              <a:rPr lang="sv-SE" sz="1700" noProof="0" dirty="0">
                <a:solidFill>
                  <a:schemeClr val="bg1"/>
                </a:solidFill>
              </a:rPr>
              <a:t>Finans och försäkring</a:t>
            </a:r>
          </a:p>
          <a:p>
            <a:pPr marL="285750" indent="-285750" fontAlgn="base">
              <a:spcAft>
                <a:spcPts val="800"/>
              </a:spcAft>
              <a:buFont typeface="Arial" panose="020B0604020202020204" pitchFamily="34" charset="0"/>
              <a:buChar char="•"/>
            </a:pPr>
            <a:r>
              <a:rPr lang="sv-SE" sz="1700" noProof="0" dirty="0">
                <a:solidFill>
                  <a:schemeClr val="bg1"/>
                </a:solidFill>
              </a:rPr>
              <a:t>Besöksnäringen</a:t>
            </a:r>
          </a:p>
          <a:p>
            <a:pPr marL="285750" indent="-285750" fontAlgn="base">
              <a:spcAft>
                <a:spcPts val="800"/>
              </a:spcAft>
              <a:buFont typeface="Arial" panose="020B0604020202020204" pitchFamily="34" charset="0"/>
              <a:buChar char="•"/>
            </a:pPr>
            <a:r>
              <a:rPr lang="sv-SE" sz="1700" noProof="0" dirty="0">
                <a:solidFill>
                  <a:schemeClr val="bg1"/>
                </a:solidFill>
              </a:rPr>
              <a:t>Energi, råvaror &amp; gröna näringar</a:t>
            </a:r>
          </a:p>
        </p:txBody>
      </p:sp>
      <p:cxnSp>
        <p:nvCxnSpPr>
          <p:cNvPr id="20" name="Straight Connector 19">
            <a:extLst>
              <a:ext uri="{FF2B5EF4-FFF2-40B4-BE49-F238E27FC236}">
                <a16:creationId xmlns:a16="http://schemas.microsoft.com/office/drawing/2014/main" id="{10E768CC-465A-1095-787F-584DEB22EB45}"/>
              </a:ext>
            </a:extLst>
          </p:cNvPr>
          <p:cNvCxnSpPr>
            <a:cxnSpLocks/>
          </p:cNvCxnSpPr>
          <p:nvPr/>
        </p:nvCxnSpPr>
        <p:spPr>
          <a:xfrm>
            <a:off x="7873205" y="4099874"/>
            <a:ext cx="0" cy="1637278"/>
          </a:xfrm>
          <a:prstGeom prst="line">
            <a:avLst/>
          </a:prstGeom>
          <a:ln w="12700" cap="rnd">
            <a:solidFill>
              <a:srgbClr val="A6EB8C"/>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D735BDFB-1B47-1E9E-98B0-6A9042CD8FEC}"/>
              </a:ext>
            </a:extLst>
          </p:cNvPr>
          <p:cNvSpPr txBox="1"/>
          <p:nvPr/>
        </p:nvSpPr>
        <p:spPr>
          <a:xfrm>
            <a:off x="4497047" y="4168023"/>
            <a:ext cx="3012806" cy="1338828"/>
          </a:xfrm>
          <a:prstGeom prst="rect">
            <a:avLst/>
          </a:prstGeom>
          <a:noFill/>
        </p:spPr>
        <p:txBody>
          <a:bodyPr wrap="square" lIns="0" tIns="0" rIns="0" bIns="0" rtlCol="0">
            <a:spAutoFit/>
          </a:bodyPr>
          <a:lstStyle/>
          <a:p>
            <a:r>
              <a:rPr lang="sv-SE" sz="1900" b="1" noProof="0" dirty="0">
                <a:solidFill>
                  <a:schemeClr val="bg1"/>
                </a:solidFill>
                <a:latin typeface="Arial" panose="020B0604020202020204" pitchFamily="34" charset="0"/>
                <a:cs typeface="Arial" panose="020B0604020202020204" pitchFamily="34" charset="0"/>
              </a:rPr>
              <a:t>Sverige </a:t>
            </a:r>
            <a:r>
              <a:rPr lang="sv-SE" sz="1700" noProof="0" dirty="0">
                <a:solidFill>
                  <a:schemeClr val="bg1"/>
                </a:solidFill>
                <a:latin typeface="Arial" panose="020B0604020202020204" pitchFamily="34" charset="0"/>
                <a:cs typeface="Arial" panose="020B0604020202020204" pitchFamily="34" charset="0"/>
              </a:rPr>
              <a:t>har den starkaste jobbprognosen i Europa och ligger 10 procentenheter över det globala genomsnittet inför Q4 2026</a:t>
            </a:r>
            <a:r>
              <a:rPr lang="sv-SE" sz="1700" b="1" noProof="0" dirty="0">
                <a:solidFill>
                  <a:schemeClr val="bg1"/>
                </a:solidFill>
                <a:latin typeface="Arial" panose="020B0604020202020204" pitchFamily="34" charset="0"/>
                <a:cs typeface="Arial" panose="020B0604020202020204" pitchFamily="34" charset="0"/>
              </a:rPr>
              <a:t>.</a:t>
            </a:r>
            <a:endParaRPr lang="en-US" sz="1700" dirty="0">
              <a:solidFill>
                <a:schemeClr val="bg1"/>
              </a:solidFill>
            </a:endParaRPr>
          </a:p>
        </p:txBody>
      </p:sp>
      <p:pic>
        <p:nvPicPr>
          <p:cNvPr id="84" name="Graphic 83">
            <a:extLst>
              <a:ext uri="{FF2B5EF4-FFF2-40B4-BE49-F238E27FC236}">
                <a16:creationId xmlns:a16="http://schemas.microsoft.com/office/drawing/2014/main" id="{4464AF30-CBDC-B055-9838-16F7B0797A5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98065" y="4074434"/>
            <a:ext cx="560272" cy="560272"/>
          </a:xfrm>
          <a:prstGeom prst="rect">
            <a:avLst/>
          </a:prstGeom>
        </p:spPr>
      </p:pic>
    </p:spTree>
    <p:extLst>
      <p:ext uri="{BB962C8B-B14F-4D97-AF65-F5344CB8AC3E}">
        <p14:creationId xmlns:p14="http://schemas.microsoft.com/office/powerpoint/2010/main" val="2771259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89514-D4CF-89EB-095D-807EEB87D389}"/>
            </a:ext>
          </a:extLst>
        </p:cNvPr>
        <p:cNvGrpSpPr/>
        <p:nvPr/>
      </p:nvGrpSpPr>
      <p:grpSpPr>
        <a:xfrm>
          <a:off x="0" y="0"/>
          <a:ext cx="0" cy="0"/>
          <a:chOff x="0" y="0"/>
          <a:chExt cx="0" cy="0"/>
        </a:xfrm>
      </p:grpSpPr>
      <p:sp>
        <p:nvSpPr>
          <p:cNvPr id="4" name="Footer Placeholder 18">
            <a:extLst>
              <a:ext uri="{FF2B5EF4-FFF2-40B4-BE49-F238E27FC236}">
                <a16:creationId xmlns:a16="http://schemas.microsoft.com/office/drawing/2014/main" id="{B3C55CD5-A50E-0131-B1F7-8EC4E5FA2B2D}"/>
              </a:ext>
            </a:extLst>
          </p:cNvPr>
          <p:cNvSpPr txBox="1">
            <a:spLocks noGrp="1" noRot="1" noMove="1" noResize="1" noEditPoints="1" noAdjustHandles="1" noChangeArrowheads="1" noChangeShapeType="1"/>
          </p:cNvSpPr>
          <p:nvPr/>
        </p:nvSpPr>
        <p:spPr>
          <a:xfrm>
            <a:off x="11194915" y="6552049"/>
            <a:ext cx="274982" cy="157481"/>
          </a:xfrm>
          <a:prstGeom prst="rect">
            <a:avLst/>
          </a:prstGeom>
        </p:spPr>
        <p:txBody>
          <a:bodyPr vert="horz" lIns="0" tIns="0" rIns="0" bIns="0" rtlCol="0" anchor="ctr" anchorCtr="0"/>
          <a:lstStyle>
            <a:defPPr>
              <a:defRPr lang="en-US"/>
            </a:defPPr>
            <a:lvl1pPr marL="0" algn="r" defTabSz="914400" rtl="0" eaLnBrk="1" latinLnBrk="0" hangingPunct="1">
              <a:defRPr sz="90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F6ED01-AF61-C748-9893-D1F99F2C2128}" type="slidenum">
              <a:rPr lang="en-US" sz="900" b="1" smtClean="0">
                <a:solidFill>
                  <a:schemeClr val="bg1"/>
                </a:solidFill>
                <a:latin typeface="Arial" panose="020B0604020202020204" pitchFamily="34" charset="0"/>
              </a:rPr>
              <a:pPr algn="ctr"/>
              <a:t>4</a:t>
            </a:fld>
            <a:endParaRPr lang="en-US" sz="900" b="1">
              <a:solidFill>
                <a:schemeClr val="bg1"/>
              </a:solidFill>
              <a:latin typeface="Arial" panose="020B0604020202020204" pitchFamily="34" charset="0"/>
            </a:endParaRPr>
          </a:p>
        </p:txBody>
      </p:sp>
      <p:grpSp>
        <p:nvGrpSpPr>
          <p:cNvPr id="15" name="Group 14">
            <a:extLst>
              <a:ext uri="{FF2B5EF4-FFF2-40B4-BE49-F238E27FC236}">
                <a16:creationId xmlns:a16="http://schemas.microsoft.com/office/drawing/2014/main" id="{944D9D9F-95D9-B135-F338-A351FC47F162}"/>
              </a:ext>
            </a:extLst>
          </p:cNvPr>
          <p:cNvGrpSpPr/>
          <p:nvPr/>
        </p:nvGrpSpPr>
        <p:grpSpPr>
          <a:xfrm>
            <a:off x="378748" y="1330779"/>
            <a:ext cx="11442993" cy="4057705"/>
            <a:chOff x="378748" y="1400148"/>
            <a:chExt cx="11442993" cy="4057705"/>
          </a:xfrm>
        </p:grpSpPr>
        <p:sp>
          <p:nvSpPr>
            <p:cNvPr id="16" name="Rounded Rectangle 15">
              <a:extLst>
                <a:ext uri="{FF2B5EF4-FFF2-40B4-BE49-F238E27FC236}">
                  <a16:creationId xmlns:a16="http://schemas.microsoft.com/office/drawing/2014/main" id="{8083E7B5-334B-FE5B-3773-3BEE80FC4084}"/>
                </a:ext>
              </a:extLst>
            </p:cNvPr>
            <p:cNvSpPr>
              <a:spLocks/>
            </p:cNvSpPr>
            <p:nvPr/>
          </p:nvSpPr>
          <p:spPr>
            <a:xfrm>
              <a:off x="7743462" y="4015416"/>
              <a:ext cx="4078279" cy="1333163"/>
            </a:xfrm>
            <a:prstGeom prst="roundRect">
              <a:avLst>
                <a:gd name="adj" fmla="val 2293"/>
              </a:avLst>
            </a:prstGeom>
            <a:gradFill>
              <a:gsLst>
                <a:gs pos="0">
                  <a:schemeClr val="tx2">
                    <a:alpha val="30000"/>
                  </a:schemeClr>
                </a:gs>
                <a:gs pos="95000">
                  <a:schemeClr val="tx2">
                    <a:alpha val="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288000" tIns="0" rIns="684000" bIns="0" rtlCol="0" anchor="ctr"/>
            <a:lstStyle/>
            <a:p>
              <a:r>
                <a:rPr lang="sv-SE" sz="3000" b="1" noProof="0" dirty="0">
                  <a:solidFill>
                    <a:schemeClr val="accent6"/>
                  </a:solidFill>
                </a:rPr>
                <a:t>1%</a:t>
              </a:r>
              <a:r>
                <a:rPr lang="sv-SE" sz="3000" noProof="0" dirty="0">
                  <a:solidFill>
                    <a:schemeClr val="accent6"/>
                  </a:solidFill>
                </a:rPr>
                <a:t> </a:t>
              </a:r>
              <a:r>
                <a:rPr lang="sv-SE" sz="1500" noProof="0" dirty="0">
                  <a:solidFill>
                    <a:schemeClr val="tx1"/>
                  </a:solidFill>
                </a:rPr>
                <a:t>är osäkra på hur personalstyrkan kommer att förändras.</a:t>
              </a:r>
            </a:p>
          </p:txBody>
        </p:sp>
        <p:sp>
          <p:nvSpPr>
            <p:cNvPr id="17" name="Rounded Rectangle 16">
              <a:extLst>
                <a:ext uri="{FF2B5EF4-FFF2-40B4-BE49-F238E27FC236}">
                  <a16:creationId xmlns:a16="http://schemas.microsoft.com/office/drawing/2014/main" id="{ED142666-A2D6-B906-AB2C-55EB61771A3F}"/>
                </a:ext>
              </a:extLst>
            </p:cNvPr>
            <p:cNvSpPr>
              <a:spLocks/>
            </p:cNvSpPr>
            <p:nvPr/>
          </p:nvSpPr>
          <p:spPr>
            <a:xfrm>
              <a:off x="7743463" y="1790329"/>
              <a:ext cx="4035508" cy="1340958"/>
            </a:xfrm>
            <a:prstGeom prst="roundRect">
              <a:avLst>
                <a:gd name="adj" fmla="val 2293"/>
              </a:avLst>
            </a:prstGeom>
            <a:gradFill>
              <a:gsLst>
                <a:gs pos="0">
                  <a:srgbClr val="A6EB8C">
                    <a:alpha val="30000"/>
                  </a:srgbClr>
                </a:gs>
                <a:gs pos="95000">
                  <a:srgbClr val="A6EB8C">
                    <a:alpha val="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288000" tIns="0" rIns="684000" bIns="0" rtlCol="0" anchor="ctr"/>
            <a:lstStyle/>
            <a:p>
              <a:pPr fontAlgn="base"/>
              <a:r>
                <a:rPr lang="sv-SE" sz="3000" b="1" noProof="0" dirty="0">
                  <a:solidFill>
                    <a:srgbClr val="5C7D70"/>
                  </a:solidFill>
                </a:rPr>
                <a:t>39% </a:t>
              </a:r>
              <a:r>
                <a:rPr lang="sv-SE" sz="1500" noProof="0" dirty="0">
                  <a:solidFill>
                    <a:schemeClr val="tx1"/>
                  </a:solidFill>
                </a:rPr>
                <a:t>planerar att behålla personalstyrkan </a:t>
              </a:r>
              <a:r>
                <a:rPr lang="sv-SE" sz="1500" b="1" noProof="0" dirty="0">
                  <a:solidFill>
                    <a:schemeClr val="tx1"/>
                  </a:solidFill>
                </a:rPr>
                <a:t>oförändrad</a:t>
              </a:r>
              <a:endParaRPr lang="sv-SE" sz="1500" noProof="0" dirty="0">
                <a:solidFill>
                  <a:schemeClr val="tx1"/>
                </a:solidFill>
              </a:endParaRPr>
            </a:p>
          </p:txBody>
        </p:sp>
        <p:sp>
          <p:nvSpPr>
            <p:cNvPr id="18" name="Rounded Rectangle 4">
              <a:extLst>
                <a:ext uri="{FF2B5EF4-FFF2-40B4-BE49-F238E27FC236}">
                  <a16:creationId xmlns:a16="http://schemas.microsoft.com/office/drawing/2014/main" id="{6047F6A3-33EA-061A-4E94-8F3368E8D56B}"/>
                </a:ext>
              </a:extLst>
            </p:cNvPr>
            <p:cNvSpPr>
              <a:spLocks/>
            </p:cNvSpPr>
            <p:nvPr/>
          </p:nvSpPr>
          <p:spPr>
            <a:xfrm>
              <a:off x="412595" y="1810904"/>
              <a:ext cx="4487970" cy="1299809"/>
            </a:xfrm>
            <a:prstGeom prst="roundRect">
              <a:avLst>
                <a:gd name="adj" fmla="val 2293"/>
              </a:avLst>
            </a:prstGeom>
            <a:gradFill>
              <a:gsLst>
                <a:gs pos="0">
                  <a:srgbClr val="56BDED">
                    <a:alpha val="20000"/>
                  </a:srgbClr>
                </a:gs>
                <a:gs pos="95000">
                  <a:srgbClr val="56BDED">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756000" tIns="0" rIns="288000" bIns="0" rtlCol="0" anchor="ctr"/>
            <a:lstStyle/>
            <a:p>
              <a:pPr fontAlgn="base"/>
              <a:r>
                <a:rPr lang="sv-SE" sz="3000" b="1" noProof="0" dirty="0">
                  <a:solidFill>
                    <a:srgbClr val="386097"/>
                  </a:solidFill>
                </a:rPr>
                <a:t>10% </a:t>
              </a:r>
              <a:r>
                <a:rPr lang="sv-SE" sz="1500" noProof="0" dirty="0">
                  <a:solidFill>
                    <a:schemeClr val="tx1"/>
                  </a:solidFill>
                </a:rPr>
                <a:t>av arbetsgivarna förväntar sig</a:t>
              </a:r>
              <a:r>
                <a:rPr lang="sv-SE" sz="1500" b="1" noProof="0" dirty="0">
                  <a:solidFill>
                    <a:schemeClr val="tx1"/>
                  </a:solidFill>
                </a:rPr>
                <a:t> personalminskningar </a:t>
              </a:r>
              <a:r>
                <a:rPr lang="sv-SE" sz="1500" noProof="0" dirty="0">
                  <a:solidFill>
                    <a:schemeClr val="tx1"/>
                  </a:solidFill>
                </a:rPr>
                <a:t>under Q4.</a:t>
              </a:r>
              <a:br>
                <a:rPr lang="sv-SE" sz="1500" noProof="0" dirty="0">
                  <a:solidFill>
                    <a:schemeClr val="tx1"/>
                  </a:solidFill>
                </a:rPr>
              </a:br>
              <a:endParaRPr lang="sv-SE" sz="1500" noProof="0" dirty="0">
                <a:solidFill>
                  <a:schemeClr val="tx1"/>
                </a:solidFill>
              </a:endParaRPr>
            </a:p>
          </p:txBody>
        </p:sp>
        <p:sp>
          <p:nvSpPr>
            <p:cNvPr id="19" name="Rounded Rectangle 5">
              <a:extLst>
                <a:ext uri="{FF2B5EF4-FFF2-40B4-BE49-F238E27FC236}">
                  <a16:creationId xmlns:a16="http://schemas.microsoft.com/office/drawing/2014/main" id="{7C54BACE-FBC3-214A-9B23-CCBE6E580D4B}"/>
                </a:ext>
              </a:extLst>
            </p:cNvPr>
            <p:cNvSpPr>
              <a:spLocks/>
            </p:cNvSpPr>
            <p:nvPr/>
          </p:nvSpPr>
          <p:spPr>
            <a:xfrm>
              <a:off x="378748" y="4032093"/>
              <a:ext cx="4487970" cy="1299809"/>
            </a:xfrm>
            <a:prstGeom prst="roundRect">
              <a:avLst>
                <a:gd name="adj" fmla="val 2293"/>
              </a:avLst>
            </a:prstGeom>
            <a:gradFill>
              <a:gsLst>
                <a:gs pos="0">
                  <a:srgbClr val="9E94FA">
                    <a:alpha val="29804"/>
                  </a:srgbClr>
                </a:gs>
                <a:gs pos="95000">
                  <a:srgbClr val="9E94FA">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756000" tIns="0" rIns="288000" bIns="0" rtlCol="0" anchor="ctr"/>
            <a:lstStyle/>
            <a:p>
              <a:r>
                <a:rPr lang="sv-SE" sz="3000" b="1" noProof="0" dirty="0">
                  <a:solidFill>
                    <a:srgbClr val="4F4296"/>
                  </a:solidFill>
                </a:rPr>
                <a:t>50% </a:t>
              </a:r>
              <a:r>
                <a:rPr lang="sv-SE" sz="1500" noProof="0" dirty="0">
                  <a:solidFill>
                    <a:schemeClr val="tx1"/>
                  </a:solidFill>
                </a:rPr>
                <a:t>planerar att öka </a:t>
              </a:r>
              <a:r>
                <a:rPr lang="sv-SE" sz="1500" b="1" noProof="0" dirty="0">
                  <a:solidFill>
                    <a:schemeClr val="tx1"/>
                  </a:solidFill>
                </a:rPr>
                <a:t>personalstyrkan</a:t>
              </a:r>
              <a:r>
                <a:rPr lang="sv-SE" sz="1500" noProof="0" dirty="0">
                  <a:solidFill>
                    <a:schemeClr val="tx1"/>
                  </a:solidFill>
                </a:rPr>
                <a:t> mellan oktober och december. </a:t>
              </a:r>
            </a:p>
          </p:txBody>
        </p:sp>
        <p:graphicFrame>
          <p:nvGraphicFramePr>
            <p:cNvPr id="20" name="Chart 19">
              <a:extLst>
                <a:ext uri="{FF2B5EF4-FFF2-40B4-BE49-F238E27FC236}">
                  <a16:creationId xmlns:a16="http://schemas.microsoft.com/office/drawing/2014/main" id="{95A27F48-D479-E56E-EACE-ECC4C3C027FB}"/>
                </a:ext>
              </a:extLst>
            </p:cNvPr>
            <p:cNvGraphicFramePr/>
            <p:nvPr>
              <p:extLst>
                <p:ext uri="{D42A27DB-BD31-4B8C-83A1-F6EECF244321}">
                  <p14:modId xmlns:p14="http://schemas.microsoft.com/office/powerpoint/2010/main" val="3680605708"/>
                </p:ext>
              </p:extLst>
            </p:nvPr>
          </p:nvGraphicFramePr>
          <p:xfrm>
            <a:off x="4228985" y="1400148"/>
            <a:ext cx="3806613" cy="4057705"/>
          </p:xfrm>
          <a:graphic>
            <a:graphicData uri="http://schemas.openxmlformats.org/drawingml/2006/chart">
              <c:chart xmlns:c="http://schemas.openxmlformats.org/drawingml/2006/chart" xmlns:r="http://schemas.openxmlformats.org/officeDocument/2006/relationships" r:id="rId3"/>
            </a:graphicData>
          </a:graphic>
        </p:graphicFrame>
        <p:sp>
          <p:nvSpPr>
            <p:cNvPr id="21" name="TextBox 20">
              <a:extLst>
                <a:ext uri="{FF2B5EF4-FFF2-40B4-BE49-F238E27FC236}">
                  <a16:creationId xmlns:a16="http://schemas.microsoft.com/office/drawing/2014/main" id="{61460EDC-C0EB-3855-580A-B0D898190FCB}"/>
                </a:ext>
              </a:extLst>
            </p:cNvPr>
            <p:cNvSpPr txBox="1">
              <a:spLocks/>
            </p:cNvSpPr>
            <p:nvPr/>
          </p:nvSpPr>
          <p:spPr>
            <a:xfrm>
              <a:off x="5190723" y="3110713"/>
              <a:ext cx="1958076" cy="553998"/>
            </a:xfrm>
            <a:prstGeom prst="rect">
              <a:avLst/>
            </a:prstGeom>
            <a:noFill/>
          </p:spPr>
          <p:txBody>
            <a:bodyPr wrap="square" lIns="91440" tIns="45720" rIns="91440" bIns="45720" anchor="t">
              <a:spAutoFit/>
            </a:bodyPr>
            <a:lstStyle/>
            <a:p>
              <a:pPr algn="ctr"/>
              <a:r>
                <a:rPr lang="en-US" sz="3000" b="1" dirty="0">
                  <a:ea typeface="+mn-lt"/>
                  <a:cs typeface="+mn-lt"/>
                </a:rPr>
                <a:t>39%</a:t>
              </a:r>
              <a:endParaRPr lang="en-US" sz="3000" b="1" dirty="0">
                <a:solidFill>
                  <a:schemeClr val="accent1"/>
                </a:solidFill>
                <a:ea typeface="+mn-lt"/>
                <a:cs typeface="+mn-lt"/>
              </a:endParaRPr>
            </a:p>
          </p:txBody>
        </p:sp>
        <p:pic>
          <p:nvPicPr>
            <p:cNvPr id="22" name="Graphic 21">
              <a:extLst>
                <a:ext uri="{FF2B5EF4-FFF2-40B4-BE49-F238E27FC236}">
                  <a16:creationId xmlns:a16="http://schemas.microsoft.com/office/drawing/2014/main" id="{10D31AAC-1E22-A4A3-C9C4-D7662BD1617E}"/>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66517" y="2233742"/>
              <a:ext cx="454132" cy="454132"/>
            </a:xfrm>
            <a:prstGeom prst="rect">
              <a:avLst/>
            </a:prstGeom>
          </p:spPr>
        </p:pic>
        <p:pic>
          <p:nvPicPr>
            <p:cNvPr id="25" name="Graphic 24">
              <a:extLst>
                <a:ext uri="{FF2B5EF4-FFF2-40B4-BE49-F238E27FC236}">
                  <a16:creationId xmlns:a16="http://schemas.microsoft.com/office/drawing/2014/main" id="{7B9804D3-B682-6914-F04E-79B200F86A2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087661" y="2233742"/>
              <a:ext cx="454132" cy="454132"/>
            </a:xfrm>
            <a:prstGeom prst="rect">
              <a:avLst/>
            </a:prstGeom>
          </p:spPr>
        </p:pic>
        <p:pic>
          <p:nvPicPr>
            <p:cNvPr id="26" name="Graphic 25">
              <a:extLst>
                <a:ext uri="{FF2B5EF4-FFF2-40B4-BE49-F238E27FC236}">
                  <a16:creationId xmlns:a16="http://schemas.microsoft.com/office/drawing/2014/main" id="{58AE2CA0-6FFF-7E6B-9AB8-CB06FD75892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6517" y="4455669"/>
              <a:ext cx="452657" cy="452657"/>
            </a:xfrm>
            <a:prstGeom prst="rect">
              <a:avLst/>
            </a:prstGeom>
          </p:spPr>
        </p:pic>
        <p:pic>
          <p:nvPicPr>
            <p:cNvPr id="27" name="Graphic 26">
              <a:extLst>
                <a:ext uri="{FF2B5EF4-FFF2-40B4-BE49-F238E27FC236}">
                  <a16:creationId xmlns:a16="http://schemas.microsoft.com/office/drawing/2014/main" id="{E03D0A5B-9CF3-86F7-E34D-B507BA71854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1171535" y="4484120"/>
              <a:ext cx="395755" cy="395755"/>
            </a:xfrm>
            <a:prstGeom prst="rect">
              <a:avLst/>
            </a:prstGeom>
          </p:spPr>
        </p:pic>
      </p:grpSp>
      <p:pic>
        <p:nvPicPr>
          <p:cNvPr id="28" name="Graphic 27">
            <a:extLst>
              <a:ext uri="{FF2B5EF4-FFF2-40B4-BE49-F238E27FC236}">
                <a16:creationId xmlns:a16="http://schemas.microsoft.com/office/drawing/2014/main" id="{4EF90F7C-1114-5081-9D34-11A38609F2B9}"/>
              </a:ext>
            </a:extLst>
          </p:cNvPr>
          <p:cNvPicPr>
            <a:picLocks/>
          </p:cNvPicPr>
          <p:nvPr/>
        </p:nvPicPr>
        <p:blipFill>
          <a:blip r:embed="rId8"/>
          <a:srcRect/>
          <a:stretch/>
        </p:blipFill>
        <p:spPr>
          <a:xfrm>
            <a:off x="3300300" y="4477830"/>
            <a:ext cx="5591398" cy="1928987"/>
          </a:xfrm>
          <a:prstGeom prst="rect">
            <a:avLst/>
          </a:prstGeom>
        </p:spPr>
      </p:pic>
      <p:sp>
        <p:nvSpPr>
          <p:cNvPr id="2" name="Title 1">
            <a:extLst>
              <a:ext uri="{FF2B5EF4-FFF2-40B4-BE49-F238E27FC236}">
                <a16:creationId xmlns:a16="http://schemas.microsoft.com/office/drawing/2014/main" id="{6FB68F8F-1ACB-6CB3-8466-D2B10A655385}"/>
              </a:ext>
            </a:extLst>
          </p:cNvPr>
          <p:cNvSpPr>
            <a:spLocks noGrp="1"/>
          </p:cNvSpPr>
          <p:nvPr>
            <p:ph type="title"/>
          </p:nvPr>
        </p:nvSpPr>
        <p:spPr/>
        <p:txBody>
          <a:bodyPr/>
          <a:lstStyle/>
          <a:p>
            <a:r>
              <a:rPr lang="sv-SE" noProof="0" dirty="0"/>
              <a:t>Sysselsättningstrend Q4 2026</a:t>
            </a:r>
          </a:p>
        </p:txBody>
      </p:sp>
      <p:grpSp>
        <p:nvGrpSpPr>
          <p:cNvPr id="3" name="Navigation">
            <a:extLst>
              <a:ext uri="{FF2B5EF4-FFF2-40B4-BE49-F238E27FC236}">
                <a16:creationId xmlns:a16="http://schemas.microsoft.com/office/drawing/2014/main" id="{181FF872-03AB-1FBD-2503-0E9E7AC8A43E}"/>
              </a:ext>
            </a:extLst>
          </p:cNvPr>
          <p:cNvGrpSpPr>
            <a:grpSpLocks noGrp="1" noUngrp="1" noRot="1" noMove="1" noResize="1"/>
          </p:cNvGrpSpPr>
          <p:nvPr/>
        </p:nvGrpSpPr>
        <p:grpSpPr>
          <a:xfrm>
            <a:off x="412594" y="6513695"/>
            <a:ext cx="5054838" cy="230465"/>
            <a:chOff x="412594" y="6513695"/>
            <a:chExt cx="5054838" cy="230465"/>
          </a:xfrm>
        </p:grpSpPr>
        <p:sp>
          <p:nvSpPr>
            <p:cNvPr id="5" name="About the Survey">
              <a:hlinkClick r:id="rId9" action="ppaction://hlinksldjump"/>
              <a:extLst>
                <a:ext uri="{FF2B5EF4-FFF2-40B4-BE49-F238E27FC236}">
                  <a16:creationId xmlns:a16="http://schemas.microsoft.com/office/drawing/2014/main" id="{C8B426BE-3B3D-1152-5891-5F635B1BD350}"/>
                </a:ext>
              </a:extLst>
            </p:cNvPr>
            <p:cNvSpPr>
              <a:spLocks noGrp="1" noRot="1" noMove="1" noResize="1" noEditPoints="1" noAdjustHandles="1" noChangeArrowheads="1" noChangeShapeType="1"/>
            </p:cNvSpPr>
            <p:nvPr/>
          </p:nvSpPr>
          <p:spPr>
            <a:xfrm>
              <a:off x="4178126" y="6513695"/>
              <a:ext cx="1289306"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Workforce Trends">
              <a:hlinkClick r:id="" action="ppaction://noaction"/>
              <a:extLst>
                <a:ext uri="{FF2B5EF4-FFF2-40B4-BE49-F238E27FC236}">
                  <a16:creationId xmlns:a16="http://schemas.microsoft.com/office/drawing/2014/main" id="{B9FAC310-A0C8-390F-7F24-2CA250184D59}"/>
                </a:ext>
              </a:extLst>
            </p:cNvPr>
            <p:cNvSpPr>
              <a:spLocks noGrp="1" noRot="1" noMove="1" noResize="1" noEditPoints="1" noAdjustHandles="1" noChangeArrowheads="1" noChangeShapeType="1"/>
            </p:cNvSpPr>
            <p:nvPr/>
          </p:nvSpPr>
          <p:spPr>
            <a:xfrm>
              <a:off x="2338306" y="6513695"/>
              <a:ext cx="1289306"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Employer Hiring">
              <a:hlinkClick r:id="rId10" action="ppaction://hlinksldjump"/>
              <a:extLst>
                <a:ext uri="{FF2B5EF4-FFF2-40B4-BE49-F238E27FC236}">
                  <a16:creationId xmlns:a16="http://schemas.microsoft.com/office/drawing/2014/main" id="{6897B241-9EEE-7255-5867-18366834AA51}"/>
                </a:ext>
              </a:extLst>
            </p:cNvPr>
            <p:cNvSpPr>
              <a:spLocks noGrp="1" noRot="1" noMove="1" noResize="1" noEditPoints="1" noAdjustHandles="1" noChangeArrowheads="1" noChangeShapeType="1"/>
            </p:cNvSpPr>
            <p:nvPr/>
          </p:nvSpPr>
          <p:spPr>
            <a:xfrm>
              <a:off x="412594" y="6513695"/>
              <a:ext cx="1583473"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4997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6357E-EB99-3275-2EE1-0012E269839A}"/>
            </a:ext>
          </a:extLst>
        </p:cNvPr>
        <p:cNvGrpSpPr/>
        <p:nvPr/>
      </p:nvGrpSpPr>
      <p:grpSpPr>
        <a:xfrm>
          <a:off x="0" y="0"/>
          <a:ext cx="0" cy="0"/>
          <a:chOff x="0" y="0"/>
          <a:chExt cx="0" cy="0"/>
        </a:xfrm>
      </p:grpSpPr>
      <p:sp>
        <p:nvSpPr>
          <p:cNvPr id="4" name="Footer Placeholder 18">
            <a:extLst>
              <a:ext uri="{FF2B5EF4-FFF2-40B4-BE49-F238E27FC236}">
                <a16:creationId xmlns:a16="http://schemas.microsoft.com/office/drawing/2014/main" id="{778FE4CF-92D6-0962-27FE-7BC4D3354036}"/>
              </a:ext>
            </a:extLst>
          </p:cNvPr>
          <p:cNvSpPr txBox="1">
            <a:spLocks noGrp="1" noRot="1" noMove="1" noResize="1" noEditPoints="1" noAdjustHandles="1" noChangeArrowheads="1" noChangeShapeType="1"/>
          </p:cNvSpPr>
          <p:nvPr/>
        </p:nvSpPr>
        <p:spPr>
          <a:xfrm>
            <a:off x="11194915" y="6552049"/>
            <a:ext cx="274982" cy="157481"/>
          </a:xfrm>
          <a:prstGeom prst="rect">
            <a:avLst/>
          </a:prstGeom>
        </p:spPr>
        <p:txBody>
          <a:bodyPr vert="horz" lIns="0" tIns="0" rIns="0" bIns="0" rtlCol="0" anchor="ctr" anchorCtr="0"/>
          <a:lstStyle>
            <a:defPPr>
              <a:defRPr lang="en-US"/>
            </a:defPPr>
            <a:lvl1pPr marL="0" algn="r" defTabSz="914400" rtl="0" eaLnBrk="1" latinLnBrk="0" hangingPunct="1">
              <a:defRPr sz="90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F6ED01-AF61-C748-9893-D1F99F2C2128}" type="slidenum">
              <a:rPr lang="en-US" sz="900" b="1" smtClean="0">
                <a:solidFill>
                  <a:schemeClr val="bg1"/>
                </a:solidFill>
                <a:latin typeface="Arial" panose="020B0604020202020204" pitchFamily="34" charset="0"/>
              </a:rPr>
              <a:pPr algn="ctr"/>
              <a:t>5</a:t>
            </a:fld>
            <a:endParaRPr lang="en-US" sz="900" b="1">
              <a:solidFill>
                <a:schemeClr val="bg1"/>
              </a:solidFill>
              <a:latin typeface="Arial" panose="020B0604020202020204" pitchFamily="34" charset="0"/>
            </a:endParaRPr>
          </a:p>
        </p:txBody>
      </p:sp>
      <p:cxnSp>
        <p:nvCxnSpPr>
          <p:cNvPr id="40" name="Line 1">
            <a:extLst>
              <a:ext uri="{FF2B5EF4-FFF2-40B4-BE49-F238E27FC236}">
                <a16:creationId xmlns:a16="http://schemas.microsoft.com/office/drawing/2014/main" id="{F21D24F3-B4E6-29BE-9308-5DC413512F7B}"/>
              </a:ext>
            </a:extLst>
          </p:cNvPr>
          <p:cNvCxnSpPr>
            <a:cxnSpLocks/>
          </p:cNvCxnSpPr>
          <p:nvPr/>
        </p:nvCxnSpPr>
        <p:spPr>
          <a:xfrm>
            <a:off x="2445927" y="2578657"/>
            <a:ext cx="0" cy="3002417"/>
          </a:xfrm>
          <a:prstGeom prst="line">
            <a:avLst/>
          </a:prstGeom>
          <a:ln w="12700">
            <a:solidFill>
              <a:schemeClr val="tx2">
                <a:alpha val="10000"/>
              </a:schemeClr>
            </a:solidFill>
          </a:ln>
        </p:spPr>
        <p:style>
          <a:lnRef idx="1">
            <a:schemeClr val="accent1"/>
          </a:lnRef>
          <a:fillRef idx="0">
            <a:schemeClr val="accent1"/>
          </a:fillRef>
          <a:effectRef idx="0">
            <a:schemeClr val="accent1"/>
          </a:effectRef>
          <a:fontRef idx="minor">
            <a:schemeClr val="tx1"/>
          </a:fontRef>
        </p:style>
      </p:cxnSp>
      <p:cxnSp>
        <p:nvCxnSpPr>
          <p:cNvPr id="41" name="Line 2">
            <a:extLst>
              <a:ext uri="{FF2B5EF4-FFF2-40B4-BE49-F238E27FC236}">
                <a16:creationId xmlns:a16="http://schemas.microsoft.com/office/drawing/2014/main" id="{E46DB5C7-BF52-8189-9B74-2D2FCA728C9F}"/>
              </a:ext>
            </a:extLst>
          </p:cNvPr>
          <p:cNvCxnSpPr>
            <a:cxnSpLocks/>
          </p:cNvCxnSpPr>
          <p:nvPr/>
        </p:nvCxnSpPr>
        <p:spPr>
          <a:xfrm>
            <a:off x="3954200" y="2578657"/>
            <a:ext cx="0" cy="2989038"/>
          </a:xfrm>
          <a:prstGeom prst="line">
            <a:avLst/>
          </a:prstGeom>
          <a:ln w="12700">
            <a:solidFill>
              <a:schemeClr val="tx2">
                <a:alpha val="10000"/>
              </a:schemeClr>
            </a:solidFill>
          </a:ln>
        </p:spPr>
        <p:style>
          <a:lnRef idx="1">
            <a:schemeClr val="accent1"/>
          </a:lnRef>
          <a:fillRef idx="0">
            <a:schemeClr val="accent1"/>
          </a:fillRef>
          <a:effectRef idx="0">
            <a:schemeClr val="accent1"/>
          </a:effectRef>
          <a:fontRef idx="minor">
            <a:schemeClr val="tx1"/>
          </a:fontRef>
        </p:style>
      </p:cxnSp>
      <p:cxnSp>
        <p:nvCxnSpPr>
          <p:cNvPr id="42" name="Line 3">
            <a:extLst>
              <a:ext uri="{FF2B5EF4-FFF2-40B4-BE49-F238E27FC236}">
                <a16:creationId xmlns:a16="http://schemas.microsoft.com/office/drawing/2014/main" id="{8C18CC76-C53E-65DF-37AE-2A3B8B1B149C}"/>
              </a:ext>
            </a:extLst>
          </p:cNvPr>
          <p:cNvCxnSpPr>
            <a:cxnSpLocks/>
          </p:cNvCxnSpPr>
          <p:nvPr/>
        </p:nvCxnSpPr>
        <p:spPr>
          <a:xfrm>
            <a:off x="5462473" y="2578657"/>
            <a:ext cx="0" cy="2989038"/>
          </a:xfrm>
          <a:prstGeom prst="line">
            <a:avLst/>
          </a:prstGeom>
          <a:ln w="12700">
            <a:solidFill>
              <a:schemeClr val="tx2">
                <a:alpha val="10000"/>
              </a:schemeClr>
            </a:solidFill>
          </a:ln>
        </p:spPr>
        <p:style>
          <a:lnRef idx="1">
            <a:schemeClr val="accent1"/>
          </a:lnRef>
          <a:fillRef idx="0">
            <a:schemeClr val="accent1"/>
          </a:fillRef>
          <a:effectRef idx="0">
            <a:schemeClr val="accent1"/>
          </a:effectRef>
          <a:fontRef idx="minor">
            <a:schemeClr val="tx1"/>
          </a:fontRef>
        </p:style>
      </p:cxnSp>
      <p:cxnSp>
        <p:nvCxnSpPr>
          <p:cNvPr id="43" name="Line 4">
            <a:extLst>
              <a:ext uri="{FF2B5EF4-FFF2-40B4-BE49-F238E27FC236}">
                <a16:creationId xmlns:a16="http://schemas.microsoft.com/office/drawing/2014/main" id="{726231DB-9945-B37D-11BF-A00443B4A965}"/>
              </a:ext>
            </a:extLst>
          </p:cNvPr>
          <p:cNvCxnSpPr>
            <a:cxnSpLocks/>
          </p:cNvCxnSpPr>
          <p:nvPr/>
        </p:nvCxnSpPr>
        <p:spPr>
          <a:xfrm>
            <a:off x="6970746" y="2578657"/>
            <a:ext cx="0" cy="2989038"/>
          </a:xfrm>
          <a:prstGeom prst="line">
            <a:avLst/>
          </a:prstGeom>
          <a:ln w="12700">
            <a:solidFill>
              <a:schemeClr val="tx2">
                <a:alpha val="10000"/>
              </a:schemeClr>
            </a:solidFill>
          </a:ln>
        </p:spPr>
        <p:style>
          <a:lnRef idx="1">
            <a:schemeClr val="accent1"/>
          </a:lnRef>
          <a:fillRef idx="0">
            <a:schemeClr val="accent1"/>
          </a:fillRef>
          <a:effectRef idx="0">
            <a:schemeClr val="accent1"/>
          </a:effectRef>
          <a:fontRef idx="minor">
            <a:schemeClr val="tx1"/>
          </a:fontRef>
        </p:style>
      </p:cxnSp>
      <p:cxnSp>
        <p:nvCxnSpPr>
          <p:cNvPr id="44" name="Line 5">
            <a:extLst>
              <a:ext uri="{FF2B5EF4-FFF2-40B4-BE49-F238E27FC236}">
                <a16:creationId xmlns:a16="http://schemas.microsoft.com/office/drawing/2014/main" id="{5FEFD332-39FB-C087-A2FB-E64BF4878508}"/>
              </a:ext>
            </a:extLst>
          </p:cNvPr>
          <p:cNvCxnSpPr>
            <a:cxnSpLocks/>
          </p:cNvCxnSpPr>
          <p:nvPr/>
        </p:nvCxnSpPr>
        <p:spPr>
          <a:xfrm>
            <a:off x="8479019" y="2578657"/>
            <a:ext cx="0" cy="2989038"/>
          </a:xfrm>
          <a:prstGeom prst="line">
            <a:avLst/>
          </a:prstGeom>
          <a:ln w="12700">
            <a:solidFill>
              <a:schemeClr val="tx2">
                <a:alpha val="10000"/>
              </a:schemeClr>
            </a:solidFill>
          </a:ln>
        </p:spPr>
        <p:style>
          <a:lnRef idx="1">
            <a:schemeClr val="accent1"/>
          </a:lnRef>
          <a:fillRef idx="0">
            <a:schemeClr val="accent1"/>
          </a:fillRef>
          <a:effectRef idx="0">
            <a:schemeClr val="accent1"/>
          </a:effectRef>
          <a:fontRef idx="minor">
            <a:schemeClr val="tx1"/>
          </a:fontRef>
        </p:style>
      </p:cxnSp>
      <p:cxnSp>
        <p:nvCxnSpPr>
          <p:cNvPr id="45" name="LIne 6">
            <a:extLst>
              <a:ext uri="{FF2B5EF4-FFF2-40B4-BE49-F238E27FC236}">
                <a16:creationId xmlns:a16="http://schemas.microsoft.com/office/drawing/2014/main" id="{095AD5BF-70AA-F729-8FEE-65A25420DF28}"/>
              </a:ext>
            </a:extLst>
          </p:cNvPr>
          <p:cNvCxnSpPr>
            <a:cxnSpLocks/>
          </p:cNvCxnSpPr>
          <p:nvPr/>
        </p:nvCxnSpPr>
        <p:spPr>
          <a:xfrm>
            <a:off x="9987294" y="2578657"/>
            <a:ext cx="0" cy="2989038"/>
          </a:xfrm>
          <a:prstGeom prst="line">
            <a:avLst/>
          </a:prstGeom>
          <a:ln w="12700">
            <a:solidFill>
              <a:schemeClr val="tx2">
                <a:alpha val="10000"/>
              </a:schemeClr>
            </a:solidFill>
          </a:ln>
        </p:spPr>
        <p:style>
          <a:lnRef idx="1">
            <a:schemeClr val="accent1"/>
          </a:lnRef>
          <a:fillRef idx="0">
            <a:schemeClr val="accent1"/>
          </a:fillRef>
          <a:effectRef idx="0">
            <a:schemeClr val="accent1"/>
          </a:effectRef>
          <a:fontRef idx="minor">
            <a:schemeClr val="tx1"/>
          </a:fontRef>
        </p:style>
      </p:cxnSp>
      <p:sp>
        <p:nvSpPr>
          <p:cNvPr id="30" name="Blue Gradient">
            <a:extLst>
              <a:ext uri="{FF2B5EF4-FFF2-40B4-BE49-F238E27FC236}">
                <a16:creationId xmlns:a16="http://schemas.microsoft.com/office/drawing/2014/main" id="{7FAAEBC0-7F9E-1B9C-19F1-F8F81D1941AD}"/>
              </a:ext>
            </a:extLst>
          </p:cNvPr>
          <p:cNvSpPr/>
          <p:nvPr/>
        </p:nvSpPr>
        <p:spPr>
          <a:xfrm>
            <a:off x="920815" y="4978821"/>
            <a:ext cx="10645861" cy="595313"/>
          </a:xfrm>
          <a:prstGeom prst="rect">
            <a:avLst/>
          </a:prstGeom>
          <a:gradFill>
            <a:gsLst>
              <a:gs pos="95000">
                <a:srgbClr val="56BDED">
                  <a:alpha val="10000"/>
                </a:srgbClr>
              </a:gs>
              <a:gs pos="90000">
                <a:srgbClr val="56BDED">
                  <a:alpha val="30000"/>
                </a:srgbClr>
              </a:gs>
              <a:gs pos="98000">
                <a:srgbClr val="56BDED">
                  <a:alpha val="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2" name="Chart 31">
            <a:extLst>
              <a:ext uri="{FF2B5EF4-FFF2-40B4-BE49-F238E27FC236}">
                <a16:creationId xmlns:a16="http://schemas.microsoft.com/office/drawing/2014/main" id="{6D7EE966-0E19-B299-0336-AAFAC53B8E1E}"/>
              </a:ext>
            </a:extLst>
          </p:cNvPr>
          <p:cNvGraphicFramePr>
            <a:graphicFrameLocks/>
          </p:cNvGraphicFramePr>
          <p:nvPr>
            <p:extLst>
              <p:ext uri="{D42A27DB-BD31-4B8C-83A1-F6EECF244321}">
                <p14:modId xmlns:p14="http://schemas.microsoft.com/office/powerpoint/2010/main" val="1884866404"/>
              </p:ext>
            </p:extLst>
          </p:nvPr>
        </p:nvGraphicFramePr>
        <p:xfrm>
          <a:off x="370390" y="2491487"/>
          <a:ext cx="11101044" cy="3401505"/>
        </p:xfrm>
        <a:graphic>
          <a:graphicData uri="http://schemas.openxmlformats.org/drawingml/2006/chart">
            <c:chart xmlns:c="http://schemas.openxmlformats.org/drawingml/2006/chart" xmlns:r="http://schemas.openxmlformats.org/officeDocument/2006/relationships" r:id="rId3"/>
          </a:graphicData>
        </a:graphic>
      </p:graphicFrame>
      <p:sp>
        <p:nvSpPr>
          <p:cNvPr id="33" name="2020">
            <a:extLst>
              <a:ext uri="{FF2B5EF4-FFF2-40B4-BE49-F238E27FC236}">
                <a16:creationId xmlns:a16="http://schemas.microsoft.com/office/drawing/2014/main" id="{5FBF8D45-4848-8E2D-C300-6805D6AD7077}"/>
              </a:ext>
            </a:extLst>
          </p:cNvPr>
          <p:cNvSpPr txBox="1"/>
          <p:nvPr/>
        </p:nvSpPr>
        <p:spPr>
          <a:xfrm>
            <a:off x="931523" y="5632076"/>
            <a:ext cx="1508760" cy="292388"/>
          </a:xfrm>
          <a:prstGeom prst="rect">
            <a:avLst/>
          </a:prstGeom>
          <a:noFill/>
        </p:spPr>
        <p:txBody>
          <a:bodyPr wrap="square" lIns="0" tIns="0" rIns="0" bIns="0" rtlCol="0">
            <a:spAutoFit/>
          </a:bodyPr>
          <a:lstStyle/>
          <a:p>
            <a:pPr algn="ctr"/>
            <a:r>
              <a:rPr lang="en-US" sz="1900" b="1">
                <a:latin typeface="Arial" panose="020B0604020202020204" pitchFamily="34" charset="0"/>
                <a:cs typeface="Arial" panose="020B0604020202020204" pitchFamily="34" charset="0"/>
              </a:rPr>
              <a:t>2020</a:t>
            </a:r>
          </a:p>
        </p:txBody>
      </p:sp>
      <p:sp>
        <p:nvSpPr>
          <p:cNvPr id="34" name="2021">
            <a:extLst>
              <a:ext uri="{FF2B5EF4-FFF2-40B4-BE49-F238E27FC236}">
                <a16:creationId xmlns:a16="http://schemas.microsoft.com/office/drawing/2014/main" id="{0C2D032F-B570-AA7D-18B9-84CC0B424396}"/>
              </a:ext>
            </a:extLst>
          </p:cNvPr>
          <p:cNvSpPr txBox="1"/>
          <p:nvPr/>
        </p:nvSpPr>
        <p:spPr>
          <a:xfrm>
            <a:off x="2445927" y="5632076"/>
            <a:ext cx="1510857" cy="292388"/>
          </a:xfrm>
          <a:prstGeom prst="rect">
            <a:avLst/>
          </a:prstGeom>
          <a:noFill/>
        </p:spPr>
        <p:txBody>
          <a:bodyPr wrap="square" lIns="0" tIns="0" rIns="0" bIns="0" rtlCol="0">
            <a:spAutoFit/>
          </a:bodyPr>
          <a:lstStyle/>
          <a:p>
            <a:pPr algn="ctr"/>
            <a:r>
              <a:rPr lang="en-US" sz="1900" b="1">
                <a:latin typeface="Arial" panose="020B0604020202020204" pitchFamily="34" charset="0"/>
                <a:cs typeface="Arial" panose="020B0604020202020204" pitchFamily="34" charset="0"/>
              </a:rPr>
              <a:t>2021</a:t>
            </a:r>
          </a:p>
        </p:txBody>
      </p:sp>
      <p:sp>
        <p:nvSpPr>
          <p:cNvPr id="35" name="2022">
            <a:extLst>
              <a:ext uri="{FF2B5EF4-FFF2-40B4-BE49-F238E27FC236}">
                <a16:creationId xmlns:a16="http://schemas.microsoft.com/office/drawing/2014/main" id="{3EC32B19-E33D-EEE7-A360-4E37536D0C49}"/>
              </a:ext>
            </a:extLst>
          </p:cNvPr>
          <p:cNvSpPr txBox="1"/>
          <p:nvPr/>
        </p:nvSpPr>
        <p:spPr>
          <a:xfrm>
            <a:off x="3954252" y="5632076"/>
            <a:ext cx="1510856" cy="292388"/>
          </a:xfrm>
          <a:prstGeom prst="rect">
            <a:avLst/>
          </a:prstGeom>
          <a:noFill/>
        </p:spPr>
        <p:txBody>
          <a:bodyPr wrap="square" lIns="0" tIns="0" rIns="0" bIns="0" rtlCol="0">
            <a:spAutoFit/>
          </a:bodyPr>
          <a:lstStyle/>
          <a:p>
            <a:pPr algn="ctr"/>
            <a:r>
              <a:rPr lang="en-US" sz="1900" b="1">
                <a:latin typeface="Arial" panose="020B0604020202020204" pitchFamily="34" charset="0"/>
                <a:cs typeface="Arial" panose="020B0604020202020204" pitchFamily="34" charset="0"/>
              </a:rPr>
              <a:t>2022</a:t>
            </a:r>
          </a:p>
        </p:txBody>
      </p:sp>
      <p:sp>
        <p:nvSpPr>
          <p:cNvPr id="36" name="2023">
            <a:extLst>
              <a:ext uri="{FF2B5EF4-FFF2-40B4-BE49-F238E27FC236}">
                <a16:creationId xmlns:a16="http://schemas.microsoft.com/office/drawing/2014/main" id="{C1991D72-655B-C893-104A-CBF9DC68D7E1}"/>
              </a:ext>
            </a:extLst>
          </p:cNvPr>
          <p:cNvSpPr txBox="1"/>
          <p:nvPr/>
        </p:nvSpPr>
        <p:spPr>
          <a:xfrm>
            <a:off x="5462577" y="5632076"/>
            <a:ext cx="1510856" cy="292388"/>
          </a:xfrm>
          <a:prstGeom prst="rect">
            <a:avLst/>
          </a:prstGeom>
          <a:noFill/>
        </p:spPr>
        <p:txBody>
          <a:bodyPr wrap="square" lIns="0" tIns="0" rIns="0" bIns="0" rtlCol="0">
            <a:spAutoFit/>
          </a:bodyPr>
          <a:lstStyle/>
          <a:p>
            <a:pPr algn="ctr"/>
            <a:r>
              <a:rPr lang="en-US" sz="1900" b="1">
                <a:latin typeface="Arial" panose="020B0604020202020204" pitchFamily="34" charset="0"/>
                <a:cs typeface="Arial" panose="020B0604020202020204" pitchFamily="34" charset="0"/>
              </a:rPr>
              <a:t>2023</a:t>
            </a:r>
          </a:p>
        </p:txBody>
      </p:sp>
      <p:sp>
        <p:nvSpPr>
          <p:cNvPr id="37" name="2024">
            <a:extLst>
              <a:ext uri="{FF2B5EF4-FFF2-40B4-BE49-F238E27FC236}">
                <a16:creationId xmlns:a16="http://schemas.microsoft.com/office/drawing/2014/main" id="{63C05B23-9193-EA85-5828-A7E30C2F1622}"/>
              </a:ext>
            </a:extLst>
          </p:cNvPr>
          <p:cNvSpPr txBox="1"/>
          <p:nvPr/>
        </p:nvSpPr>
        <p:spPr>
          <a:xfrm>
            <a:off x="6970466" y="5632076"/>
            <a:ext cx="1508760" cy="292388"/>
          </a:xfrm>
          <a:prstGeom prst="rect">
            <a:avLst/>
          </a:prstGeom>
          <a:noFill/>
        </p:spPr>
        <p:txBody>
          <a:bodyPr wrap="square" lIns="0" tIns="0" rIns="0" bIns="0" rtlCol="0">
            <a:spAutoFit/>
          </a:bodyPr>
          <a:lstStyle/>
          <a:p>
            <a:pPr algn="ctr"/>
            <a:r>
              <a:rPr lang="en-US" sz="1900" b="1">
                <a:latin typeface="Arial" panose="020B0604020202020204" pitchFamily="34" charset="0"/>
                <a:cs typeface="Arial" panose="020B0604020202020204" pitchFamily="34" charset="0"/>
              </a:rPr>
              <a:t>2024</a:t>
            </a:r>
          </a:p>
        </p:txBody>
      </p:sp>
      <p:sp>
        <p:nvSpPr>
          <p:cNvPr id="38" name="2025">
            <a:extLst>
              <a:ext uri="{FF2B5EF4-FFF2-40B4-BE49-F238E27FC236}">
                <a16:creationId xmlns:a16="http://schemas.microsoft.com/office/drawing/2014/main" id="{B5E34619-ECBE-C7C0-32CD-0FB38C0F32B1}"/>
              </a:ext>
            </a:extLst>
          </p:cNvPr>
          <p:cNvSpPr txBox="1"/>
          <p:nvPr/>
        </p:nvSpPr>
        <p:spPr>
          <a:xfrm>
            <a:off x="8473726" y="5632076"/>
            <a:ext cx="1510858" cy="292388"/>
          </a:xfrm>
          <a:prstGeom prst="rect">
            <a:avLst/>
          </a:prstGeom>
          <a:noFill/>
        </p:spPr>
        <p:txBody>
          <a:bodyPr wrap="square" lIns="0" tIns="0" rIns="0" bIns="0" rtlCol="0">
            <a:spAutoFit/>
          </a:bodyPr>
          <a:lstStyle/>
          <a:p>
            <a:pPr algn="ctr"/>
            <a:r>
              <a:rPr lang="en-US" sz="1900" b="1">
                <a:latin typeface="Arial" panose="020B0604020202020204" pitchFamily="34" charset="0"/>
                <a:cs typeface="Arial" panose="020B0604020202020204" pitchFamily="34" charset="0"/>
              </a:rPr>
              <a:t>2025</a:t>
            </a:r>
          </a:p>
        </p:txBody>
      </p:sp>
      <p:sp>
        <p:nvSpPr>
          <p:cNvPr id="39" name="2026">
            <a:extLst>
              <a:ext uri="{FF2B5EF4-FFF2-40B4-BE49-F238E27FC236}">
                <a16:creationId xmlns:a16="http://schemas.microsoft.com/office/drawing/2014/main" id="{5F6B2C2E-92A9-A8E9-A725-710780267972}"/>
              </a:ext>
            </a:extLst>
          </p:cNvPr>
          <p:cNvSpPr txBox="1">
            <a:spLocks/>
          </p:cNvSpPr>
          <p:nvPr/>
        </p:nvSpPr>
        <p:spPr>
          <a:xfrm>
            <a:off x="9979519" y="5632076"/>
            <a:ext cx="1510858" cy="292388"/>
          </a:xfrm>
          <a:prstGeom prst="rect">
            <a:avLst/>
          </a:prstGeom>
          <a:noFill/>
        </p:spPr>
        <p:txBody>
          <a:bodyPr wrap="square" lIns="0" tIns="0" rIns="0" bIns="0" rtlCol="0">
            <a:spAutoFit/>
          </a:bodyPr>
          <a:lstStyle/>
          <a:p>
            <a:pPr algn="ctr"/>
            <a:r>
              <a:rPr lang="en-US" sz="1900" b="1">
                <a:latin typeface="Arial" panose="020B0604020202020204" pitchFamily="34" charset="0"/>
                <a:cs typeface="Arial" panose="020B0604020202020204" pitchFamily="34" charset="0"/>
              </a:rPr>
              <a:t>2026</a:t>
            </a:r>
          </a:p>
        </p:txBody>
      </p:sp>
      <p:grpSp>
        <p:nvGrpSpPr>
          <p:cNvPr id="16" name="Navigation">
            <a:extLst>
              <a:ext uri="{FF2B5EF4-FFF2-40B4-BE49-F238E27FC236}">
                <a16:creationId xmlns:a16="http://schemas.microsoft.com/office/drawing/2014/main" id="{6EB1DB08-EA44-8A94-CD0A-543A3981B3E8}"/>
              </a:ext>
            </a:extLst>
          </p:cNvPr>
          <p:cNvGrpSpPr>
            <a:grpSpLocks noGrp="1" noUngrp="1" noRot="1" noMove="1" noResize="1"/>
          </p:cNvGrpSpPr>
          <p:nvPr/>
        </p:nvGrpSpPr>
        <p:grpSpPr>
          <a:xfrm>
            <a:off x="412594" y="6513695"/>
            <a:ext cx="5054838" cy="230465"/>
            <a:chOff x="412594" y="6513695"/>
            <a:chExt cx="5054838" cy="230465"/>
          </a:xfrm>
        </p:grpSpPr>
        <p:sp>
          <p:nvSpPr>
            <p:cNvPr id="17" name="About the Survey">
              <a:hlinkClick r:id="rId4" action="ppaction://hlinksldjump"/>
              <a:extLst>
                <a:ext uri="{FF2B5EF4-FFF2-40B4-BE49-F238E27FC236}">
                  <a16:creationId xmlns:a16="http://schemas.microsoft.com/office/drawing/2014/main" id="{2AFECE07-702E-D04D-479A-10333BB78145}"/>
                </a:ext>
              </a:extLst>
            </p:cNvPr>
            <p:cNvSpPr>
              <a:spLocks/>
            </p:cNvSpPr>
            <p:nvPr/>
          </p:nvSpPr>
          <p:spPr>
            <a:xfrm>
              <a:off x="4178126" y="6513695"/>
              <a:ext cx="1289306"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Workforce Trends">
              <a:hlinkClick r:id="" action="ppaction://noaction"/>
              <a:extLst>
                <a:ext uri="{FF2B5EF4-FFF2-40B4-BE49-F238E27FC236}">
                  <a16:creationId xmlns:a16="http://schemas.microsoft.com/office/drawing/2014/main" id="{CB6D1203-6C4C-49BE-B142-C80011027B47}"/>
                </a:ext>
              </a:extLst>
            </p:cNvPr>
            <p:cNvSpPr>
              <a:spLocks noGrp="1" noRot="1" noMove="1" noResize="1" noEditPoints="1" noAdjustHandles="1" noChangeArrowheads="1" noChangeShapeType="1"/>
            </p:cNvSpPr>
            <p:nvPr/>
          </p:nvSpPr>
          <p:spPr>
            <a:xfrm>
              <a:off x="2338306" y="6513695"/>
              <a:ext cx="1289306"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Employer Hiring">
              <a:hlinkClick r:id="rId5" action="ppaction://hlinksldjump"/>
              <a:extLst>
                <a:ext uri="{FF2B5EF4-FFF2-40B4-BE49-F238E27FC236}">
                  <a16:creationId xmlns:a16="http://schemas.microsoft.com/office/drawing/2014/main" id="{23B2918A-2665-168B-5177-BCF796CCC4F9}"/>
                </a:ext>
              </a:extLst>
            </p:cNvPr>
            <p:cNvSpPr>
              <a:spLocks/>
            </p:cNvSpPr>
            <p:nvPr/>
          </p:nvSpPr>
          <p:spPr>
            <a:xfrm>
              <a:off x="412594" y="6513695"/>
              <a:ext cx="1583473"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Globe">
            <a:extLst>
              <a:ext uri="{FF2B5EF4-FFF2-40B4-BE49-F238E27FC236}">
                <a16:creationId xmlns:a16="http://schemas.microsoft.com/office/drawing/2014/main" id="{D69F1C71-E77B-7EC8-4F43-F3006A157AC0}"/>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10907354" y="1693397"/>
            <a:ext cx="1072365" cy="1072365"/>
          </a:xfrm>
          <a:prstGeom prst="rect">
            <a:avLst/>
          </a:prstGeom>
        </p:spPr>
      </p:pic>
      <p:sp>
        <p:nvSpPr>
          <p:cNvPr id="13" name="Violet Gradient">
            <a:extLst>
              <a:ext uri="{FF2B5EF4-FFF2-40B4-BE49-F238E27FC236}">
                <a16:creationId xmlns:a16="http://schemas.microsoft.com/office/drawing/2014/main" id="{D728A432-5F80-4FBB-3AD5-2D4A4C219E79}"/>
              </a:ext>
            </a:extLst>
          </p:cNvPr>
          <p:cNvSpPr>
            <a:spLocks/>
          </p:cNvSpPr>
          <p:nvPr/>
        </p:nvSpPr>
        <p:spPr>
          <a:xfrm>
            <a:off x="10915305" y="1940805"/>
            <a:ext cx="1113376" cy="824957"/>
          </a:xfrm>
          <a:prstGeom prst="roundRect">
            <a:avLst>
              <a:gd name="adj" fmla="val 10269"/>
            </a:avLst>
          </a:prstGeom>
          <a:gradFill>
            <a:gsLst>
              <a:gs pos="0">
                <a:srgbClr val="A6EB8C">
                  <a:alpha val="30000"/>
                </a:srgbClr>
              </a:gs>
              <a:gs pos="75000">
                <a:srgbClr val="A6EB8C">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US" sz="1100" b="1" dirty="0">
              <a:solidFill>
                <a:schemeClr val="accent4"/>
              </a:solidFill>
            </a:endParaRPr>
          </a:p>
        </p:txBody>
      </p:sp>
      <p:sp>
        <p:nvSpPr>
          <p:cNvPr id="14" name="29%">
            <a:extLst>
              <a:ext uri="{FF2B5EF4-FFF2-40B4-BE49-F238E27FC236}">
                <a16:creationId xmlns:a16="http://schemas.microsoft.com/office/drawing/2014/main" id="{02B1E11C-E612-7563-BD89-9BB65EABBC7D}"/>
              </a:ext>
            </a:extLst>
          </p:cNvPr>
          <p:cNvSpPr txBox="1"/>
          <p:nvPr/>
        </p:nvSpPr>
        <p:spPr>
          <a:xfrm>
            <a:off x="10932462" y="1856151"/>
            <a:ext cx="1104170" cy="461665"/>
          </a:xfrm>
          <a:prstGeom prst="rect">
            <a:avLst/>
          </a:prstGeom>
          <a:noFill/>
        </p:spPr>
        <p:txBody>
          <a:bodyPr wrap="square" lIns="0" tIns="0" rIns="0" bIns="0" rtlCol="0" anchor="t">
            <a:spAutoFit/>
          </a:bodyPr>
          <a:lstStyle/>
          <a:p>
            <a:pPr algn="ctr"/>
            <a:r>
              <a:rPr lang="en-US" sz="3000" b="1" dirty="0">
                <a:solidFill>
                  <a:srgbClr val="5C7D70"/>
                </a:solidFill>
                <a:latin typeface="Arial"/>
                <a:cs typeface="Arial"/>
              </a:rPr>
              <a:t>39%</a:t>
            </a:r>
          </a:p>
        </p:txBody>
      </p:sp>
      <p:sp>
        <p:nvSpPr>
          <p:cNvPr id="5" name="Content Placeholder 1">
            <a:extLst>
              <a:ext uri="{FF2B5EF4-FFF2-40B4-BE49-F238E27FC236}">
                <a16:creationId xmlns:a16="http://schemas.microsoft.com/office/drawing/2014/main" id="{222EA2C8-54C8-FF7B-31BF-26FE5C05A9E0}"/>
              </a:ext>
            </a:extLst>
          </p:cNvPr>
          <p:cNvSpPr>
            <a:spLocks noGrp="1"/>
          </p:cNvSpPr>
          <p:nvPr>
            <p:ph idx="1"/>
          </p:nvPr>
        </p:nvSpPr>
        <p:spPr>
          <a:xfrm>
            <a:off x="1106442" y="1504450"/>
            <a:ext cx="7558588" cy="565739"/>
          </a:xfrm>
          <a:noFill/>
        </p:spPr>
        <p:txBody>
          <a:bodyPr/>
          <a:lstStyle/>
          <a:p>
            <a:r>
              <a:rPr lang="sv-SE" noProof="0" dirty="0">
                <a:latin typeface="Arial"/>
                <a:cs typeface="Arial"/>
              </a:rPr>
              <a:t>Sysselsättningstrenden ökar med 4 procentenheter jämfört med föregående kvartal och med 13 procentenheter jämfört med motsvarande period 2025.</a:t>
            </a:r>
            <a:endParaRPr lang="en-CA" dirty="0">
              <a:latin typeface="Arial"/>
              <a:cs typeface="Arial"/>
            </a:endParaRPr>
          </a:p>
        </p:txBody>
      </p:sp>
      <p:sp>
        <p:nvSpPr>
          <p:cNvPr id="2" name="Title 1">
            <a:extLst>
              <a:ext uri="{FF2B5EF4-FFF2-40B4-BE49-F238E27FC236}">
                <a16:creationId xmlns:a16="http://schemas.microsoft.com/office/drawing/2014/main" id="{F22CFF2A-3095-7914-E162-0ED86E3429DC}"/>
              </a:ext>
            </a:extLst>
          </p:cNvPr>
          <p:cNvSpPr>
            <a:spLocks noGrp="1"/>
          </p:cNvSpPr>
          <p:nvPr>
            <p:ph type="title"/>
          </p:nvPr>
        </p:nvSpPr>
        <p:spPr>
          <a:xfrm>
            <a:off x="1019174" y="845004"/>
            <a:ext cx="9709389" cy="485775"/>
          </a:xfrm>
        </p:spPr>
        <p:txBody>
          <a:bodyPr/>
          <a:lstStyle/>
          <a:p>
            <a:r>
              <a:rPr lang="sv-SE" noProof="0" dirty="0"/>
              <a:t>Trenden över tid: jobbprognosen stärker Sveriges position</a:t>
            </a:r>
          </a:p>
        </p:txBody>
      </p:sp>
    </p:spTree>
    <p:extLst>
      <p:ext uri="{BB962C8B-B14F-4D97-AF65-F5344CB8AC3E}">
        <p14:creationId xmlns:p14="http://schemas.microsoft.com/office/powerpoint/2010/main" val="1832672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5A809-A06B-9AA8-8400-3339EA377CD5}"/>
            </a:ext>
          </a:extLst>
        </p:cNvPr>
        <p:cNvGrpSpPr/>
        <p:nvPr/>
      </p:nvGrpSpPr>
      <p:grpSpPr>
        <a:xfrm>
          <a:off x="0" y="0"/>
          <a:ext cx="0" cy="0"/>
          <a:chOff x="0" y="0"/>
          <a:chExt cx="0" cy="0"/>
        </a:xfrm>
      </p:grpSpPr>
      <p:sp>
        <p:nvSpPr>
          <p:cNvPr id="3" name="Rounded Rectangle 36">
            <a:extLst>
              <a:ext uri="{FF2B5EF4-FFF2-40B4-BE49-F238E27FC236}">
                <a16:creationId xmlns:a16="http://schemas.microsoft.com/office/drawing/2014/main" id="{FBF2A23E-1F93-6F91-00E5-15B60F6E4FCF}"/>
              </a:ext>
            </a:extLst>
          </p:cNvPr>
          <p:cNvSpPr>
            <a:spLocks/>
          </p:cNvSpPr>
          <p:nvPr/>
        </p:nvSpPr>
        <p:spPr>
          <a:xfrm rot="5400000">
            <a:off x="8578913" y="-3176602"/>
            <a:ext cx="608932" cy="8121199"/>
          </a:xfrm>
          <a:prstGeom prst="roundRect">
            <a:avLst>
              <a:gd name="adj" fmla="val 16964"/>
            </a:avLst>
          </a:prstGeom>
          <a:gradFill>
            <a:gsLst>
              <a:gs pos="30000">
                <a:srgbClr val="9E94FA">
                  <a:alpha val="30000"/>
                </a:srgbClr>
              </a:gs>
              <a:gs pos="94000">
                <a:srgbClr val="56BDED">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18">
            <a:extLst>
              <a:ext uri="{FF2B5EF4-FFF2-40B4-BE49-F238E27FC236}">
                <a16:creationId xmlns:a16="http://schemas.microsoft.com/office/drawing/2014/main" id="{247D5FA5-4E93-2A33-6C89-ADC7851DF7A8}"/>
              </a:ext>
            </a:extLst>
          </p:cNvPr>
          <p:cNvSpPr txBox="1">
            <a:spLocks noGrp="1" noRot="1" noMove="1" noResize="1" noEditPoints="1" noAdjustHandles="1" noChangeArrowheads="1" noChangeShapeType="1"/>
          </p:cNvSpPr>
          <p:nvPr/>
        </p:nvSpPr>
        <p:spPr>
          <a:xfrm>
            <a:off x="11194915" y="6552049"/>
            <a:ext cx="274982" cy="157481"/>
          </a:xfrm>
          <a:prstGeom prst="rect">
            <a:avLst/>
          </a:prstGeom>
        </p:spPr>
        <p:txBody>
          <a:bodyPr vert="horz" lIns="0" tIns="0" rIns="0" bIns="0" rtlCol="0" anchor="ctr" anchorCtr="0"/>
          <a:lstStyle>
            <a:defPPr>
              <a:defRPr lang="en-US"/>
            </a:defPPr>
            <a:lvl1pPr marL="0" algn="r" defTabSz="914400" rtl="0" eaLnBrk="1" latinLnBrk="0" hangingPunct="1">
              <a:defRPr sz="90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F6ED01-AF61-C748-9893-D1F99F2C2128}" type="slidenum">
              <a:rPr lang="en-US" sz="900" b="1" smtClean="0">
                <a:solidFill>
                  <a:schemeClr val="bg1"/>
                </a:solidFill>
                <a:latin typeface="Arial" panose="020B0604020202020204" pitchFamily="34" charset="0"/>
              </a:rPr>
              <a:pPr algn="ctr"/>
              <a:t>6</a:t>
            </a:fld>
            <a:endParaRPr lang="en-US" sz="900" b="1">
              <a:solidFill>
                <a:schemeClr val="bg1"/>
              </a:solidFill>
              <a:latin typeface="Arial" panose="020B0604020202020204" pitchFamily="34" charset="0"/>
            </a:endParaRPr>
          </a:p>
        </p:txBody>
      </p:sp>
      <p:sp>
        <p:nvSpPr>
          <p:cNvPr id="40" name="Title 39">
            <a:extLst>
              <a:ext uri="{FF2B5EF4-FFF2-40B4-BE49-F238E27FC236}">
                <a16:creationId xmlns:a16="http://schemas.microsoft.com/office/drawing/2014/main" id="{9C9C2E8C-0A58-B2CB-3058-3F039A3F22B0}"/>
              </a:ext>
            </a:extLst>
          </p:cNvPr>
          <p:cNvSpPr>
            <a:spLocks noGrp="1"/>
          </p:cNvSpPr>
          <p:nvPr>
            <p:ph type="title"/>
          </p:nvPr>
        </p:nvSpPr>
        <p:spPr>
          <a:xfrm>
            <a:off x="799601" y="1786246"/>
            <a:ext cx="4023178" cy="1216939"/>
          </a:xfrm>
        </p:spPr>
        <p:txBody>
          <a:bodyPr anchor="b"/>
          <a:lstStyle/>
          <a:p>
            <a:r>
              <a:rPr lang="sv-SE" dirty="0">
                <a:latin typeface="Arial"/>
                <a:cs typeface="Arial"/>
              </a:rPr>
              <a:t>Alla undersökta branscher har positiva förväntningar på jobben inför årets slut</a:t>
            </a:r>
            <a:endParaRPr lang="en-US" dirty="0"/>
          </a:p>
        </p:txBody>
      </p:sp>
      <p:sp>
        <p:nvSpPr>
          <p:cNvPr id="48" name="Content Placeholder 47">
            <a:extLst>
              <a:ext uri="{FF2B5EF4-FFF2-40B4-BE49-F238E27FC236}">
                <a16:creationId xmlns:a16="http://schemas.microsoft.com/office/drawing/2014/main" id="{22191D84-0F9D-2F62-3764-1D652F6378AA}"/>
              </a:ext>
            </a:extLst>
          </p:cNvPr>
          <p:cNvSpPr>
            <a:spLocks noGrp="1"/>
          </p:cNvSpPr>
          <p:nvPr>
            <p:ph idx="1"/>
          </p:nvPr>
        </p:nvSpPr>
        <p:spPr>
          <a:xfrm>
            <a:off x="838838" y="3206230"/>
            <a:ext cx="3741319" cy="2012460"/>
          </a:xfrm>
        </p:spPr>
        <p:txBody>
          <a:bodyPr/>
          <a:lstStyle/>
          <a:p>
            <a:r>
              <a:rPr lang="sv-SE" dirty="0"/>
              <a:t>Samtliga nio undersökta branscher rapporterar positiva jobbprognoser inför årets sista kvartal. Prognoserna stärks i åtta av nio branscher jämfört med både föregående kvartal och samma period föregående år.</a:t>
            </a:r>
          </a:p>
          <a:p>
            <a:r>
              <a:rPr lang="sv-SE" dirty="0"/>
              <a:t>Även specialsektorn </a:t>
            </a:r>
            <a:r>
              <a:rPr lang="sv-SE" b="1" dirty="0"/>
              <a:t>Tech &amp; IT Services </a:t>
            </a:r>
            <a:r>
              <a:rPr lang="sv-SE" dirty="0"/>
              <a:t>visar en tydlig uppgång, med en sysselsättningstrend på 41 procent.</a:t>
            </a:r>
          </a:p>
        </p:txBody>
      </p:sp>
      <p:graphicFrame>
        <p:nvGraphicFramePr>
          <p:cNvPr id="52" name="Chart 51">
            <a:extLst>
              <a:ext uri="{FF2B5EF4-FFF2-40B4-BE49-F238E27FC236}">
                <a16:creationId xmlns:a16="http://schemas.microsoft.com/office/drawing/2014/main" id="{C45FCDAC-BAE9-9FBA-66F8-D29CCF1A9A20}"/>
              </a:ext>
            </a:extLst>
          </p:cNvPr>
          <p:cNvGraphicFramePr>
            <a:graphicFrameLocks/>
          </p:cNvGraphicFramePr>
          <p:nvPr>
            <p:extLst>
              <p:ext uri="{D42A27DB-BD31-4B8C-83A1-F6EECF244321}">
                <p14:modId xmlns:p14="http://schemas.microsoft.com/office/powerpoint/2010/main" val="3696821828"/>
              </p:ext>
            </p:extLst>
          </p:nvPr>
        </p:nvGraphicFramePr>
        <p:xfrm>
          <a:off x="5731095" y="629920"/>
          <a:ext cx="5208251" cy="5384800"/>
        </p:xfrm>
        <a:graphic>
          <a:graphicData uri="http://schemas.openxmlformats.org/drawingml/2006/chart">
            <c:chart xmlns:c="http://schemas.openxmlformats.org/drawingml/2006/chart" xmlns:r="http://schemas.openxmlformats.org/officeDocument/2006/relationships" r:id="rId3"/>
          </a:graphicData>
        </a:graphic>
      </p:graphicFrame>
      <p:sp>
        <p:nvSpPr>
          <p:cNvPr id="54" name="TextBox 53">
            <a:extLst>
              <a:ext uri="{FF2B5EF4-FFF2-40B4-BE49-F238E27FC236}">
                <a16:creationId xmlns:a16="http://schemas.microsoft.com/office/drawing/2014/main" id="{4B8FA2C7-ED9B-E24A-64FA-4891696A60F9}"/>
              </a:ext>
            </a:extLst>
          </p:cNvPr>
          <p:cNvSpPr txBox="1"/>
          <p:nvPr/>
        </p:nvSpPr>
        <p:spPr>
          <a:xfrm>
            <a:off x="5844754" y="3818755"/>
            <a:ext cx="2965941" cy="169277"/>
          </a:xfrm>
          <a:prstGeom prst="rect">
            <a:avLst/>
          </a:prstGeom>
          <a:noFill/>
        </p:spPr>
        <p:txBody>
          <a:bodyPr wrap="square" lIns="0" tIns="0" rIns="0" bIns="0" rtlCol="0">
            <a:spAutoFit/>
          </a:bodyPr>
          <a:lstStyle/>
          <a:p>
            <a:r>
              <a:rPr lang="sv-SE" sz="1100" b="1" noProof="0" dirty="0">
                <a:cs typeface="Arial"/>
              </a:rPr>
              <a:t>Bygg &amp; fastighet</a:t>
            </a:r>
          </a:p>
        </p:txBody>
      </p:sp>
      <p:sp>
        <p:nvSpPr>
          <p:cNvPr id="55" name="TextBox 54">
            <a:extLst>
              <a:ext uri="{FF2B5EF4-FFF2-40B4-BE49-F238E27FC236}">
                <a16:creationId xmlns:a16="http://schemas.microsoft.com/office/drawing/2014/main" id="{57527A92-BAEF-3E38-0195-0434390EBE5E}"/>
              </a:ext>
            </a:extLst>
          </p:cNvPr>
          <p:cNvSpPr txBox="1"/>
          <p:nvPr/>
        </p:nvSpPr>
        <p:spPr>
          <a:xfrm>
            <a:off x="5842420" y="829457"/>
            <a:ext cx="2079434" cy="230832"/>
          </a:xfrm>
          <a:prstGeom prst="rect">
            <a:avLst/>
          </a:prstGeom>
          <a:noFill/>
        </p:spPr>
        <p:txBody>
          <a:bodyPr wrap="square" lIns="0" tIns="0" rIns="0" bIns="0" rtlCol="0" anchor="t">
            <a:spAutoFit/>
          </a:bodyPr>
          <a:lstStyle/>
          <a:p>
            <a:r>
              <a:rPr lang="sv-SE" sz="1500" b="1" dirty="0">
                <a:solidFill>
                  <a:schemeClr val="bg1"/>
                </a:solidFill>
                <a:cs typeface="Arial"/>
              </a:rPr>
              <a:t>F</a:t>
            </a:r>
            <a:r>
              <a:rPr lang="sv-SE" sz="1500" b="1" noProof="0" dirty="0" err="1">
                <a:solidFill>
                  <a:schemeClr val="bg1"/>
                </a:solidFill>
                <a:cs typeface="Arial"/>
              </a:rPr>
              <a:t>inans</a:t>
            </a:r>
            <a:r>
              <a:rPr lang="sv-SE" sz="1500" b="1" noProof="0" dirty="0">
                <a:solidFill>
                  <a:schemeClr val="bg1"/>
                </a:solidFill>
                <a:cs typeface="Arial"/>
              </a:rPr>
              <a:t> &amp; försäkring</a:t>
            </a:r>
          </a:p>
        </p:txBody>
      </p:sp>
      <p:sp>
        <p:nvSpPr>
          <p:cNvPr id="56" name="TextBox 55">
            <a:extLst>
              <a:ext uri="{FF2B5EF4-FFF2-40B4-BE49-F238E27FC236}">
                <a16:creationId xmlns:a16="http://schemas.microsoft.com/office/drawing/2014/main" id="{49A31144-DD82-4A98-8A87-206D1D7F922D}"/>
              </a:ext>
            </a:extLst>
          </p:cNvPr>
          <p:cNvSpPr txBox="1"/>
          <p:nvPr/>
        </p:nvSpPr>
        <p:spPr>
          <a:xfrm>
            <a:off x="5844755" y="3244876"/>
            <a:ext cx="3426876" cy="169277"/>
          </a:xfrm>
          <a:prstGeom prst="rect">
            <a:avLst/>
          </a:prstGeom>
          <a:noFill/>
        </p:spPr>
        <p:txBody>
          <a:bodyPr wrap="square" lIns="0" tIns="0" rIns="0" bIns="0" rtlCol="0" anchor="t">
            <a:spAutoFit/>
          </a:bodyPr>
          <a:lstStyle/>
          <a:p>
            <a:r>
              <a:rPr lang="sv-SE" sz="1100" b="1" dirty="0">
                <a:cs typeface="Arial"/>
              </a:rPr>
              <a:t>T</a:t>
            </a:r>
            <a:r>
              <a:rPr lang="sv-SE" sz="1100" b="1" noProof="0" dirty="0" err="1">
                <a:cs typeface="Arial"/>
              </a:rPr>
              <a:t>jänste</a:t>
            </a:r>
            <a:r>
              <a:rPr lang="sv-SE" sz="1100" b="1" noProof="0" dirty="0">
                <a:cs typeface="Arial"/>
              </a:rPr>
              <a:t>- och konsultbranscher</a:t>
            </a:r>
          </a:p>
        </p:txBody>
      </p:sp>
      <p:sp>
        <p:nvSpPr>
          <p:cNvPr id="57" name="TextBox 56">
            <a:extLst>
              <a:ext uri="{FF2B5EF4-FFF2-40B4-BE49-F238E27FC236}">
                <a16:creationId xmlns:a16="http://schemas.microsoft.com/office/drawing/2014/main" id="{A8D0BDA9-C0B3-48E9-6524-D3A905001023}"/>
              </a:ext>
            </a:extLst>
          </p:cNvPr>
          <p:cNvSpPr txBox="1"/>
          <p:nvPr/>
        </p:nvSpPr>
        <p:spPr>
          <a:xfrm>
            <a:off x="5844756" y="4444756"/>
            <a:ext cx="2523934" cy="169277"/>
          </a:xfrm>
          <a:prstGeom prst="rect">
            <a:avLst/>
          </a:prstGeom>
          <a:noFill/>
        </p:spPr>
        <p:txBody>
          <a:bodyPr wrap="square" lIns="0" tIns="0" rIns="0" bIns="0" rtlCol="0" anchor="t">
            <a:spAutoFit/>
          </a:bodyPr>
          <a:lstStyle/>
          <a:p>
            <a:r>
              <a:rPr lang="sv-SE" sz="1100" b="1" noProof="0" dirty="0"/>
              <a:t>Media &amp; kommunikation</a:t>
            </a:r>
          </a:p>
        </p:txBody>
      </p:sp>
      <p:sp>
        <p:nvSpPr>
          <p:cNvPr id="58" name="TextBox 57">
            <a:extLst>
              <a:ext uri="{FF2B5EF4-FFF2-40B4-BE49-F238E27FC236}">
                <a16:creationId xmlns:a16="http://schemas.microsoft.com/office/drawing/2014/main" id="{34C487E8-4511-4855-181A-48A05310BA63}"/>
              </a:ext>
            </a:extLst>
          </p:cNvPr>
          <p:cNvSpPr txBox="1"/>
          <p:nvPr/>
        </p:nvSpPr>
        <p:spPr>
          <a:xfrm>
            <a:off x="5844754" y="1440068"/>
            <a:ext cx="2606287" cy="169277"/>
          </a:xfrm>
          <a:prstGeom prst="rect">
            <a:avLst/>
          </a:prstGeom>
          <a:noFill/>
        </p:spPr>
        <p:txBody>
          <a:bodyPr wrap="square" lIns="0" tIns="0" rIns="0" bIns="0" rtlCol="0">
            <a:spAutoFit/>
          </a:bodyPr>
          <a:lstStyle/>
          <a:p>
            <a:r>
              <a:rPr lang="sv-SE" sz="1100" b="1" noProof="0" dirty="0"/>
              <a:t>Besöksnäringen</a:t>
            </a:r>
          </a:p>
        </p:txBody>
      </p:sp>
      <p:sp>
        <p:nvSpPr>
          <p:cNvPr id="59" name="TextBox 58">
            <a:extLst>
              <a:ext uri="{FF2B5EF4-FFF2-40B4-BE49-F238E27FC236}">
                <a16:creationId xmlns:a16="http://schemas.microsoft.com/office/drawing/2014/main" id="{4EEA974F-8A2B-5B6F-6F76-708ECB2D9078}"/>
              </a:ext>
            </a:extLst>
          </p:cNvPr>
          <p:cNvSpPr txBox="1"/>
          <p:nvPr/>
        </p:nvSpPr>
        <p:spPr>
          <a:xfrm>
            <a:off x="5844755" y="5049413"/>
            <a:ext cx="2714434" cy="169277"/>
          </a:xfrm>
          <a:prstGeom prst="rect">
            <a:avLst/>
          </a:prstGeom>
          <a:noFill/>
        </p:spPr>
        <p:txBody>
          <a:bodyPr wrap="square" lIns="0" tIns="0" rIns="0" bIns="0" rtlCol="0" anchor="t">
            <a:spAutoFit/>
          </a:bodyPr>
          <a:lstStyle/>
          <a:p>
            <a:r>
              <a:rPr lang="sv-SE" sz="1100" b="1" noProof="0" dirty="0"/>
              <a:t>Offentlig sektor, hälsa &amp; social sektor</a:t>
            </a:r>
          </a:p>
        </p:txBody>
      </p:sp>
      <p:sp>
        <p:nvSpPr>
          <p:cNvPr id="61" name="TextBox 60">
            <a:extLst>
              <a:ext uri="{FF2B5EF4-FFF2-40B4-BE49-F238E27FC236}">
                <a16:creationId xmlns:a16="http://schemas.microsoft.com/office/drawing/2014/main" id="{91734A96-5ED1-0235-1789-C11334D9C12A}"/>
              </a:ext>
            </a:extLst>
          </p:cNvPr>
          <p:cNvSpPr txBox="1"/>
          <p:nvPr/>
        </p:nvSpPr>
        <p:spPr>
          <a:xfrm>
            <a:off x="5844756" y="2063866"/>
            <a:ext cx="2686143" cy="169277"/>
          </a:xfrm>
          <a:prstGeom prst="rect">
            <a:avLst/>
          </a:prstGeom>
          <a:noFill/>
        </p:spPr>
        <p:txBody>
          <a:bodyPr wrap="square" lIns="0" tIns="0" rIns="0" bIns="0" rtlCol="0" anchor="t">
            <a:spAutoFit/>
          </a:bodyPr>
          <a:lstStyle/>
          <a:p>
            <a:r>
              <a:rPr lang="sv-SE" sz="1100" b="1" noProof="0" dirty="0">
                <a:cs typeface="Arial"/>
              </a:rPr>
              <a:t>Energi, råvaror &amp; gröna näringar</a:t>
            </a:r>
          </a:p>
        </p:txBody>
      </p:sp>
      <p:sp>
        <p:nvSpPr>
          <p:cNvPr id="62" name="TextBox 61">
            <a:extLst>
              <a:ext uri="{FF2B5EF4-FFF2-40B4-BE49-F238E27FC236}">
                <a16:creationId xmlns:a16="http://schemas.microsoft.com/office/drawing/2014/main" id="{D6FC1A8D-C3F5-8115-C370-FCA223FBCF05}"/>
              </a:ext>
            </a:extLst>
          </p:cNvPr>
          <p:cNvSpPr txBox="1"/>
          <p:nvPr/>
        </p:nvSpPr>
        <p:spPr>
          <a:xfrm>
            <a:off x="5844755" y="2659088"/>
            <a:ext cx="3266884" cy="169277"/>
          </a:xfrm>
          <a:prstGeom prst="rect">
            <a:avLst/>
          </a:prstGeom>
          <a:noFill/>
        </p:spPr>
        <p:txBody>
          <a:bodyPr wrap="square" lIns="0" tIns="0" rIns="0" bIns="0" rtlCol="0" anchor="t">
            <a:spAutoFit/>
          </a:bodyPr>
          <a:lstStyle/>
          <a:p>
            <a:r>
              <a:rPr lang="sv-SE" sz="1100" b="1" noProof="0" dirty="0"/>
              <a:t>Handel &amp; logistik</a:t>
            </a:r>
          </a:p>
        </p:txBody>
      </p:sp>
      <p:pic>
        <p:nvPicPr>
          <p:cNvPr id="83" name="Graphic 82">
            <a:extLst>
              <a:ext uri="{FF2B5EF4-FFF2-40B4-BE49-F238E27FC236}">
                <a16:creationId xmlns:a16="http://schemas.microsoft.com/office/drawing/2014/main" id="{DDAAED4D-3DD0-82A3-2CAA-7154AF28A459}"/>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298809" y="4354917"/>
            <a:ext cx="335177" cy="335177"/>
          </a:xfrm>
          <a:prstGeom prst="rect">
            <a:avLst/>
          </a:prstGeom>
        </p:spPr>
      </p:pic>
      <p:pic>
        <p:nvPicPr>
          <p:cNvPr id="85" name="Graphic 84">
            <a:extLst>
              <a:ext uri="{FF2B5EF4-FFF2-40B4-BE49-F238E27FC236}">
                <a16:creationId xmlns:a16="http://schemas.microsoft.com/office/drawing/2014/main" id="{E8E9CF31-83B7-97CC-7FCE-2877D687FFA0}"/>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282453" y="801999"/>
            <a:ext cx="293091" cy="293090"/>
          </a:xfrm>
          <a:prstGeom prst="rect">
            <a:avLst/>
          </a:prstGeom>
        </p:spPr>
      </p:pic>
      <p:pic>
        <p:nvPicPr>
          <p:cNvPr id="86" name="Graphic 85">
            <a:extLst>
              <a:ext uri="{FF2B5EF4-FFF2-40B4-BE49-F238E27FC236}">
                <a16:creationId xmlns:a16="http://schemas.microsoft.com/office/drawing/2014/main" id="{73A3BA8D-08B1-4940-E65B-D6EF9191DB22}"/>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5319852" y="4989375"/>
            <a:ext cx="293091" cy="293090"/>
          </a:xfrm>
          <a:prstGeom prst="rect">
            <a:avLst/>
          </a:prstGeom>
        </p:spPr>
      </p:pic>
      <p:pic>
        <p:nvPicPr>
          <p:cNvPr id="87" name="Graphic 86">
            <a:extLst>
              <a:ext uri="{FF2B5EF4-FFF2-40B4-BE49-F238E27FC236}">
                <a16:creationId xmlns:a16="http://schemas.microsoft.com/office/drawing/2014/main" id="{D4106D4C-E633-D986-5816-0B31A13B3537}"/>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5307152" y="2597221"/>
            <a:ext cx="293091" cy="293090"/>
          </a:xfrm>
          <a:prstGeom prst="rect">
            <a:avLst/>
          </a:prstGeom>
        </p:spPr>
      </p:pic>
      <p:pic>
        <p:nvPicPr>
          <p:cNvPr id="88" name="Graphic 87">
            <a:extLst>
              <a:ext uri="{FF2B5EF4-FFF2-40B4-BE49-F238E27FC236}">
                <a16:creationId xmlns:a16="http://schemas.microsoft.com/office/drawing/2014/main" id="{821F4B44-B90B-D5EA-23C5-8D7CCC1B159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315744" y="1351209"/>
            <a:ext cx="363993" cy="362747"/>
          </a:xfrm>
          <a:prstGeom prst="rect">
            <a:avLst/>
          </a:prstGeom>
        </p:spPr>
      </p:pic>
      <p:pic>
        <p:nvPicPr>
          <p:cNvPr id="89" name="Graphic 88">
            <a:extLst>
              <a:ext uri="{FF2B5EF4-FFF2-40B4-BE49-F238E27FC236}">
                <a16:creationId xmlns:a16="http://schemas.microsoft.com/office/drawing/2014/main" id="{0F02CEB7-3DDD-8C41-3484-F89CC47678E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279673" y="3755492"/>
            <a:ext cx="365559" cy="365559"/>
          </a:xfrm>
          <a:prstGeom prst="rect">
            <a:avLst/>
          </a:prstGeom>
        </p:spPr>
      </p:pic>
      <p:pic>
        <p:nvPicPr>
          <p:cNvPr id="90" name="Graphic 89">
            <a:extLst>
              <a:ext uri="{FF2B5EF4-FFF2-40B4-BE49-F238E27FC236}">
                <a16:creationId xmlns:a16="http://schemas.microsoft.com/office/drawing/2014/main" id="{4A9E6571-06C9-EE7A-3B55-4F69E3B7A7FE}"/>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315906" y="3175774"/>
            <a:ext cx="293091" cy="293091"/>
          </a:xfrm>
          <a:prstGeom prst="rect">
            <a:avLst/>
          </a:prstGeom>
        </p:spPr>
      </p:pic>
      <p:pic>
        <p:nvPicPr>
          <p:cNvPr id="91" name="Graphic 90">
            <a:extLst>
              <a:ext uri="{FF2B5EF4-FFF2-40B4-BE49-F238E27FC236}">
                <a16:creationId xmlns:a16="http://schemas.microsoft.com/office/drawing/2014/main" id="{F93D2BBC-1F6F-6835-BC09-F5FA0D2C6D49}"/>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298809" y="5577266"/>
            <a:ext cx="335177" cy="335177"/>
          </a:xfrm>
          <a:prstGeom prst="rect">
            <a:avLst/>
          </a:prstGeom>
        </p:spPr>
      </p:pic>
      <p:sp>
        <p:nvSpPr>
          <p:cNvPr id="41" name="TextBox 40">
            <a:extLst>
              <a:ext uri="{FF2B5EF4-FFF2-40B4-BE49-F238E27FC236}">
                <a16:creationId xmlns:a16="http://schemas.microsoft.com/office/drawing/2014/main" id="{FC457B29-66AE-E677-84D4-C72BBA43B409}"/>
              </a:ext>
            </a:extLst>
          </p:cNvPr>
          <p:cNvSpPr txBox="1"/>
          <p:nvPr/>
        </p:nvSpPr>
        <p:spPr>
          <a:xfrm>
            <a:off x="2770694" y="305227"/>
            <a:ext cx="535916" cy="200055"/>
          </a:xfrm>
          <a:prstGeom prst="rect">
            <a:avLst/>
          </a:prstGeom>
          <a:noFill/>
        </p:spPr>
        <p:txBody>
          <a:bodyPr wrap="square" lIns="91440" tIns="0" rIns="0" bIns="0" rtlCol="0">
            <a:noAutofit/>
          </a:bodyPr>
          <a:lstStyle/>
          <a:p>
            <a:r>
              <a:rPr lang="en-US" sz="1300" dirty="0">
                <a:solidFill>
                  <a:schemeClr val="accent5"/>
                </a:solidFill>
              </a:rPr>
              <a:t>+7</a:t>
            </a:r>
          </a:p>
        </p:txBody>
      </p:sp>
      <p:sp>
        <p:nvSpPr>
          <p:cNvPr id="92" name="TextBox 91">
            <a:extLst>
              <a:ext uri="{FF2B5EF4-FFF2-40B4-BE49-F238E27FC236}">
                <a16:creationId xmlns:a16="http://schemas.microsoft.com/office/drawing/2014/main" id="{BE8661C7-BACF-258A-21A4-9BE3BD092ED2}"/>
              </a:ext>
            </a:extLst>
          </p:cNvPr>
          <p:cNvSpPr txBox="1"/>
          <p:nvPr/>
        </p:nvSpPr>
        <p:spPr>
          <a:xfrm>
            <a:off x="9922215" y="4426681"/>
            <a:ext cx="644329" cy="169277"/>
          </a:xfrm>
          <a:prstGeom prst="rect">
            <a:avLst/>
          </a:prstGeom>
          <a:noFill/>
        </p:spPr>
        <p:txBody>
          <a:bodyPr wrap="square" lIns="91440" tIns="0" rIns="0" bIns="0" rtlCol="0" anchor="t">
            <a:noAutofit/>
          </a:bodyPr>
          <a:lstStyle/>
          <a:p>
            <a:endParaRPr lang="en-US" sz="1300" dirty="0">
              <a:solidFill>
                <a:schemeClr val="accent5"/>
              </a:solidFill>
            </a:endParaRPr>
          </a:p>
        </p:txBody>
      </p:sp>
      <p:pic>
        <p:nvPicPr>
          <p:cNvPr id="7" name="Graphic 6">
            <a:extLst>
              <a:ext uri="{FF2B5EF4-FFF2-40B4-BE49-F238E27FC236}">
                <a16:creationId xmlns:a16="http://schemas.microsoft.com/office/drawing/2014/main" id="{0A9C2B21-EFF2-6C1B-5E1E-7AB3DC1C5713}"/>
              </a:ext>
            </a:extLst>
          </p:cNvPr>
          <p:cNvPicPr>
            <a:picLocks noChangeAspect="1"/>
          </p:cNvPicPr>
          <p:nvPr/>
        </p:nvPicPr>
        <p:blipFill>
          <a:blip r:embed="rId12"/>
          <a:srcRect t="9504"/>
          <a:stretch>
            <a:fillRect/>
          </a:stretch>
        </p:blipFill>
        <p:spPr>
          <a:xfrm>
            <a:off x="1" y="0"/>
            <a:ext cx="2565630" cy="1437866"/>
          </a:xfrm>
          <a:prstGeom prst="rect">
            <a:avLst/>
          </a:prstGeom>
        </p:spPr>
      </p:pic>
      <p:grpSp>
        <p:nvGrpSpPr>
          <p:cNvPr id="10" name="Navigation">
            <a:extLst>
              <a:ext uri="{FF2B5EF4-FFF2-40B4-BE49-F238E27FC236}">
                <a16:creationId xmlns:a16="http://schemas.microsoft.com/office/drawing/2014/main" id="{FD1F74CC-2961-1390-B638-9758B3740AD9}"/>
              </a:ext>
            </a:extLst>
          </p:cNvPr>
          <p:cNvGrpSpPr>
            <a:grpSpLocks noGrp="1" noUngrp="1" noRot="1" noMove="1" noResize="1"/>
          </p:cNvGrpSpPr>
          <p:nvPr/>
        </p:nvGrpSpPr>
        <p:grpSpPr>
          <a:xfrm>
            <a:off x="412594" y="6513695"/>
            <a:ext cx="5054838" cy="230465"/>
            <a:chOff x="412594" y="6513695"/>
            <a:chExt cx="5054838" cy="230465"/>
          </a:xfrm>
        </p:grpSpPr>
        <p:sp>
          <p:nvSpPr>
            <p:cNvPr id="11" name="About the Survey">
              <a:hlinkClick r:id="rId13" action="ppaction://hlinksldjump"/>
              <a:extLst>
                <a:ext uri="{FF2B5EF4-FFF2-40B4-BE49-F238E27FC236}">
                  <a16:creationId xmlns:a16="http://schemas.microsoft.com/office/drawing/2014/main" id="{195C8D5D-0B93-808F-BE36-67D66BE92195}"/>
                </a:ext>
              </a:extLst>
            </p:cNvPr>
            <p:cNvSpPr>
              <a:spLocks noGrp="1" noRot="1" noMove="1" noResize="1" noEditPoints="1" noAdjustHandles="1" noChangeArrowheads="1" noChangeShapeType="1"/>
            </p:cNvSpPr>
            <p:nvPr/>
          </p:nvSpPr>
          <p:spPr>
            <a:xfrm>
              <a:off x="4178126" y="6513695"/>
              <a:ext cx="1289306"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Workforce Trends">
              <a:hlinkClick r:id="" action="ppaction://noaction"/>
              <a:extLst>
                <a:ext uri="{FF2B5EF4-FFF2-40B4-BE49-F238E27FC236}">
                  <a16:creationId xmlns:a16="http://schemas.microsoft.com/office/drawing/2014/main" id="{C66D5E49-A777-555C-2D32-5AF124252B02}"/>
                </a:ext>
              </a:extLst>
            </p:cNvPr>
            <p:cNvSpPr>
              <a:spLocks noGrp="1" noRot="1" noMove="1" noResize="1" noEditPoints="1" noAdjustHandles="1" noChangeArrowheads="1" noChangeShapeType="1"/>
            </p:cNvSpPr>
            <p:nvPr/>
          </p:nvSpPr>
          <p:spPr>
            <a:xfrm>
              <a:off x="2338306" y="6513695"/>
              <a:ext cx="1289306"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mployer Hiring">
              <a:hlinkClick r:id="rId14" action="ppaction://hlinksldjump"/>
              <a:extLst>
                <a:ext uri="{FF2B5EF4-FFF2-40B4-BE49-F238E27FC236}">
                  <a16:creationId xmlns:a16="http://schemas.microsoft.com/office/drawing/2014/main" id="{BA9EDB5F-EDE9-B993-220F-47E0E798049A}"/>
                </a:ext>
              </a:extLst>
            </p:cNvPr>
            <p:cNvSpPr>
              <a:spLocks noGrp="1" noRot="1" noMove="1" noResize="1" noEditPoints="1" noAdjustHandles="1" noChangeArrowheads="1" noChangeShapeType="1"/>
            </p:cNvSpPr>
            <p:nvPr/>
          </p:nvSpPr>
          <p:spPr>
            <a:xfrm>
              <a:off x="412594" y="6513695"/>
              <a:ext cx="1583473"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4" name="Graphic 83">
            <a:extLst>
              <a:ext uri="{FF2B5EF4-FFF2-40B4-BE49-F238E27FC236}">
                <a16:creationId xmlns:a16="http://schemas.microsoft.com/office/drawing/2014/main" id="{3437C6FC-A6B4-F2E1-6F13-EDC744F68806}"/>
              </a:ext>
            </a:extLst>
          </p:cNvPr>
          <p:cNvPicPr>
            <a:picLocks noChangeAspect="1"/>
          </p:cNvPicPr>
          <p:nvPr/>
        </p:nvPicPr>
        <p:blipFill>
          <a:blip>
            <a:extLst>
              <a:ext uri="{96DAC541-7B7A-43D3-8B79-37D633B846F1}">
                <asvg:svgBlip xmlns:asvg="http://schemas.microsoft.com/office/drawing/2016/SVG/main" r:embed="rId15"/>
              </a:ext>
            </a:extLst>
          </a:blip>
          <a:srcRect/>
          <a:stretch/>
        </p:blipFill>
        <p:spPr>
          <a:xfrm>
            <a:off x="5302135" y="1981270"/>
            <a:ext cx="293090" cy="293089"/>
          </a:xfrm>
          <a:prstGeom prst="rect">
            <a:avLst/>
          </a:prstGeom>
        </p:spPr>
      </p:pic>
      <p:sp>
        <p:nvSpPr>
          <p:cNvPr id="18" name="TextBox 17">
            <a:extLst>
              <a:ext uri="{FF2B5EF4-FFF2-40B4-BE49-F238E27FC236}">
                <a16:creationId xmlns:a16="http://schemas.microsoft.com/office/drawing/2014/main" id="{76D7330B-BAB1-76B8-E845-9E9B0BB25AE7}"/>
              </a:ext>
            </a:extLst>
          </p:cNvPr>
          <p:cNvSpPr txBox="1"/>
          <p:nvPr/>
        </p:nvSpPr>
        <p:spPr>
          <a:xfrm>
            <a:off x="5844755" y="5635202"/>
            <a:ext cx="3266884" cy="169277"/>
          </a:xfrm>
          <a:prstGeom prst="rect">
            <a:avLst/>
          </a:prstGeom>
          <a:noFill/>
        </p:spPr>
        <p:txBody>
          <a:bodyPr wrap="square" lIns="0" tIns="0" rIns="0" bIns="0" rtlCol="0" anchor="t">
            <a:spAutoFit/>
          </a:bodyPr>
          <a:lstStyle/>
          <a:p>
            <a:r>
              <a:rPr lang="sv-SE" sz="1100" b="1" dirty="0"/>
              <a:t>T</a:t>
            </a:r>
            <a:r>
              <a:rPr lang="sv-SE" sz="1100" b="1" noProof="0" dirty="0" err="1"/>
              <a:t>illverkning</a:t>
            </a:r>
            <a:endParaRPr lang="sv-SE" sz="1100" b="1" noProof="0" dirty="0"/>
          </a:p>
        </p:txBody>
      </p:sp>
    </p:spTree>
    <p:extLst>
      <p:ext uri="{BB962C8B-B14F-4D97-AF65-F5344CB8AC3E}">
        <p14:creationId xmlns:p14="http://schemas.microsoft.com/office/powerpoint/2010/main" val="2620677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Blue Gradient">
            <a:extLst>
              <a:ext uri="{FF2B5EF4-FFF2-40B4-BE49-F238E27FC236}">
                <a16:creationId xmlns:a16="http://schemas.microsoft.com/office/drawing/2014/main" id="{8EF98208-43E9-F7DB-6B53-C2BFAC85DAB6}"/>
              </a:ext>
            </a:extLst>
          </p:cNvPr>
          <p:cNvSpPr>
            <a:spLocks/>
          </p:cNvSpPr>
          <p:nvPr/>
        </p:nvSpPr>
        <p:spPr>
          <a:xfrm>
            <a:off x="871447" y="2154038"/>
            <a:ext cx="5661088" cy="2743200"/>
          </a:xfrm>
          <a:prstGeom prst="roundRect">
            <a:avLst>
              <a:gd name="adj" fmla="val 2293"/>
            </a:avLst>
          </a:prstGeom>
          <a:gradFill>
            <a:gsLst>
              <a:gs pos="0">
                <a:srgbClr val="9E94FA">
                  <a:alpha val="30000"/>
                </a:srgbClr>
              </a:gs>
              <a:gs pos="95000">
                <a:srgbClr val="9E94FA">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18">
            <a:extLst>
              <a:ext uri="{FF2B5EF4-FFF2-40B4-BE49-F238E27FC236}">
                <a16:creationId xmlns:a16="http://schemas.microsoft.com/office/drawing/2014/main" id="{E3A2CE83-7D38-DFC5-6590-127BDCCE69F3}"/>
              </a:ext>
            </a:extLst>
          </p:cNvPr>
          <p:cNvSpPr txBox="1">
            <a:spLocks noGrp="1" noRot="1" noMove="1" noResize="1" noEditPoints="1" noAdjustHandles="1" noChangeArrowheads="1" noChangeShapeType="1"/>
          </p:cNvSpPr>
          <p:nvPr/>
        </p:nvSpPr>
        <p:spPr>
          <a:xfrm>
            <a:off x="11194915" y="6552049"/>
            <a:ext cx="274982" cy="157481"/>
          </a:xfrm>
          <a:prstGeom prst="rect">
            <a:avLst/>
          </a:prstGeom>
        </p:spPr>
        <p:txBody>
          <a:bodyPr vert="horz" lIns="0" tIns="0" rIns="0" bIns="0" rtlCol="0" anchor="ctr" anchorCtr="0"/>
          <a:lstStyle>
            <a:defPPr>
              <a:defRPr lang="en-US"/>
            </a:defPPr>
            <a:lvl1pPr marL="0" algn="r" defTabSz="914400" rtl="0" eaLnBrk="1" latinLnBrk="0" hangingPunct="1">
              <a:defRPr sz="90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F6ED01-AF61-C748-9893-D1F99F2C2128}" type="slidenum">
              <a:rPr lang="en-US" sz="900" b="1" smtClean="0">
                <a:solidFill>
                  <a:schemeClr val="bg1"/>
                </a:solidFill>
                <a:latin typeface="Arial" panose="020B0604020202020204" pitchFamily="34" charset="0"/>
              </a:rPr>
              <a:pPr algn="ctr"/>
              <a:t>7</a:t>
            </a:fld>
            <a:endParaRPr lang="en-US" sz="900" b="1">
              <a:solidFill>
                <a:schemeClr val="bg1"/>
              </a:solidFill>
              <a:latin typeface="Arial" panose="020B0604020202020204" pitchFamily="34" charset="0"/>
            </a:endParaRPr>
          </a:p>
        </p:txBody>
      </p:sp>
      <p:sp>
        <p:nvSpPr>
          <p:cNvPr id="47" name="Content Placeholder 46">
            <a:extLst>
              <a:ext uri="{FF2B5EF4-FFF2-40B4-BE49-F238E27FC236}">
                <a16:creationId xmlns:a16="http://schemas.microsoft.com/office/drawing/2014/main" id="{4FE6F4C5-6DAB-2628-2593-5AB2F639308C}"/>
              </a:ext>
            </a:extLst>
          </p:cNvPr>
          <p:cNvSpPr>
            <a:spLocks noGrp="1"/>
          </p:cNvSpPr>
          <p:nvPr>
            <p:ph idx="1"/>
          </p:nvPr>
        </p:nvSpPr>
        <p:spPr>
          <a:xfrm>
            <a:off x="1019172" y="2272599"/>
            <a:ext cx="5513363" cy="658416"/>
          </a:xfrm>
        </p:spPr>
        <p:txBody>
          <a:bodyPr/>
          <a:lstStyle/>
          <a:p>
            <a:r>
              <a:rPr lang="sv-SE" b="1" dirty="0"/>
              <a:t>Norra Sverige </a:t>
            </a:r>
            <a:r>
              <a:rPr lang="sv-SE" dirty="0"/>
              <a:t>har landets starkaste jobbprognos med en sysselsättningstrend på 51 procent, den högsta nivån sedan mätningarna startade i regionen.</a:t>
            </a:r>
            <a:r>
              <a:rPr lang="sv-SE" b="1" dirty="0"/>
              <a:t> Stockholm och Uppsalaregionen </a:t>
            </a:r>
            <a:r>
              <a:rPr lang="sv-SE" dirty="0"/>
              <a:t>följer på 45 procent, medan</a:t>
            </a:r>
            <a:r>
              <a:rPr lang="sv-SE" b="1" dirty="0"/>
              <a:t> Västra Götaland och Östra Götaland </a:t>
            </a:r>
            <a:r>
              <a:rPr lang="sv-SE" dirty="0"/>
              <a:t>delar tredjeplatsen med 37 procent.</a:t>
            </a:r>
          </a:p>
          <a:p>
            <a:r>
              <a:rPr lang="sv-SE" dirty="0"/>
              <a:t>Störst uppgång jämfört med föregående kvartal noteras i Mellersta Sverige, +16 procentenheter, följt av Norra Sverige, +11, och Stockholm och Uppsalaregionen, +10.</a:t>
            </a:r>
          </a:p>
        </p:txBody>
      </p:sp>
      <p:sp>
        <p:nvSpPr>
          <p:cNvPr id="45" name="Title 44">
            <a:extLst>
              <a:ext uri="{FF2B5EF4-FFF2-40B4-BE49-F238E27FC236}">
                <a16:creationId xmlns:a16="http://schemas.microsoft.com/office/drawing/2014/main" id="{93291CCA-5768-1C1F-6D93-5DD25CD5AF25}"/>
              </a:ext>
            </a:extLst>
          </p:cNvPr>
          <p:cNvSpPr>
            <a:spLocks noGrp="1"/>
          </p:cNvSpPr>
          <p:nvPr>
            <p:ph type="title"/>
          </p:nvPr>
        </p:nvSpPr>
        <p:spPr>
          <a:xfrm>
            <a:off x="1019172" y="877847"/>
            <a:ext cx="4979289" cy="710509"/>
          </a:xfrm>
        </p:spPr>
        <p:txBody>
          <a:bodyPr anchor="b"/>
          <a:lstStyle/>
          <a:p>
            <a:r>
              <a:rPr lang="sv-SE" dirty="0">
                <a:latin typeface="Arial"/>
                <a:cs typeface="Arial"/>
              </a:rPr>
              <a:t>Samtliga regioner rapporterar positiva jobbprognoser inför årets sista kvartal.</a:t>
            </a:r>
            <a:endParaRPr lang="en-US" dirty="0"/>
          </a:p>
        </p:txBody>
      </p:sp>
      <p:grpSp>
        <p:nvGrpSpPr>
          <p:cNvPr id="2" name="Navigation">
            <a:extLst>
              <a:ext uri="{FF2B5EF4-FFF2-40B4-BE49-F238E27FC236}">
                <a16:creationId xmlns:a16="http://schemas.microsoft.com/office/drawing/2014/main" id="{977B8A1E-72EB-F9BC-3DFC-2C18F9EA1947}"/>
              </a:ext>
            </a:extLst>
          </p:cNvPr>
          <p:cNvGrpSpPr>
            <a:grpSpLocks noGrp="1" noUngrp="1" noRot="1" noMove="1" noResize="1"/>
          </p:cNvGrpSpPr>
          <p:nvPr/>
        </p:nvGrpSpPr>
        <p:grpSpPr>
          <a:xfrm>
            <a:off x="412594" y="6513695"/>
            <a:ext cx="5054838" cy="230465"/>
            <a:chOff x="412594" y="6513695"/>
            <a:chExt cx="5054838" cy="230465"/>
          </a:xfrm>
        </p:grpSpPr>
        <p:sp>
          <p:nvSpPr>
            <p:cNvPr id="3" name="About the Survey">
              <a:hlinkClick r:id="rId3" action="ppaction://hlinksldjump"/>
              <a:extLst>
                <a:ext uri="{FF2B5EF4-FFF2-40B4-BE49-F238E27FC236}">
                  <a16:creationId xmlns:a16="http://schemas.microsoft.com/office/drawing/2014/main" id="{761663C8-5DA4-42D1-AADD-3CC7EAB3A2A7}"/>
                </a:ext>
              </a:extLst>
            </p:cNvPr>
            <p:cNvSpPr>
              <a:spLocks noGrp="1" noRot="1" noMove="1" noResize="1" noEditPoints="1" noAdjustHandles="1" noChangeArrowheads="1" noChangeShapeType="1"/>
            </p:cNvSpPr>
            <p:nvPr/>
          </p:nvSpPr>
          <p:spPr>
            <a:xfrm>
              <a:off x="4178126" y="6513695"/>
              <a:ext cx="1289306"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Workforce Trends">
              <a:hlinkClick r:id="" action="ppaction://noaction"/>
              <a:extLst>
                <a:ext uri="{FF2B5EF4-FFF2-40B4-BE49-F238E27FC236}">
                  <a16:creationId xmlns:a16="http://schemas.microsoft.com/office/drawing/2014/main" id="{B61E715B-75F9-7CE5-ADA8-6E7F4395A2DD}"/>
                </a:ext>
              </a:extLst>
            </p:cNvPr>
            <p:cNvSpPr>
              <a:spLocks noGrp="1" noRot="1" noMove="1" noResize="1" noEditPoints="1" noAdjustHandles="1" noChangeArrowheads="1" noChangeShapeType="1"/>
            </p:cNvSpPr>
            <p:nvPr/>
          </p:nvSpPr>
          <p:spPr>
            <a:xfrm>
              <a:off x="2338306" y="6513695"/>
              <a:ext cx="1289306"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Employer Hiring">
              <a:hlinkClick r:id="rId4" action="ppaction://hlinksldjump"/>
              <a:extLst>
                <a:ext uri="{FF2B5EF4-FFF2-40B4-BE49-F238E27FC236}">
                  <a16:creationId xmlns:a16="http://schemas.microsoft.com/office/drawing/2014/main" id="{ACAF362F-377F-FB50-903D-CD9F2825E144}"/>
                </a:ext>
              </a:extLst>
            </p:cNvPr>
            <p:cNvSpPr>
              <a:spLocks noGrp="1" noRot="1" noMove="1" noResize="1" noEditPoints="1" noAdjustHandles="1" noChangeArrowheads="1" noChangeShapeType="1"/>
            </p:cNvSpPr>
            <p:nvPr/>
          </p:nvSpPr>
          <p:spPr>
            <a:xfrm>
              <a:off x="412594" y="6513695"/>
              <a:ext cx="1583473"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8" name="Picture 47" descr="sweden-map-q4-2026.png"/>
          <p:cNvPicPr>
            <a:picLocks noChangeAspect="1"/>
          </p:cNvPicPr>
          <p:nvPr/>
        </p:nvPicPr>
        <p:blipFill>
          <a:blip r:embed="rId5"/>
          <a:stretch>
            <a:fillRect/>
          </a:stretch>
        </p:blipFill>
        <p:spPr>
          <a:xfrm>
            <a:off x="7754112" y="621792"/>
            <a:ext cx="2551399" cy="5230368"/>
          </a:xfrm>
          <a:prstGeom prst="rect">
            <a:avLst/>
          </a:prstGeom>
        </p:spPr>
      </p:pic>
    </p:spTree>
    <p:extLst>
      <p:ext uri="{BB962C8B-B14F-4D97-AF65-F5344CB8AC3E}">
        <p14:creationId xmlns:p14="http://schemas.microsoft.com/office/powerpoint/2010/main" val="2968967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phic 28">
            <a:extLst>
              <a:ext uri="{FF2B5EF4-FFF2-40B4-BE49-F238E27FC236}">
                <a16:creationId xmlns:a16="http://schemas.microsoft.com/office/drawing/2014/main" id="{83BBDE60-92B1-88B6-50FB-CF5CAE4FE1BC}"/>
              </a:ext>
            </a:extLst>
          </p:cNvPr>
          <p:cNvPicPr>
            <a:picLocks noGrp="1" noRot="1" noChangeAspect="1" noMove="1" noResize="1" noEditPoints="1" noAdjustHandles="1" noChangeArrowheads="1" noChangeShapeType="1" noCrop="1"/>
          </p:cNvPicPr>
          <p:nvPr/>
        </p:nvPicPr>
        <p:blipFill>
          <a:blip r:embed="rId3">
            <a:alphaModFix amt="60000"/>
          </a:blip>
          <a:srcRect t="3333" b="3333"/>
          <a:stretch/>
        </p:blipFill>
        <p:spPr>
          <a:xfrm>
            <a:off x="0" y="-1"/>
            <a:ext cx="12192000" cy="6400801"/>
          </a:xfrm>
          <a:prstGeom prst="rect">
            <a:avLst/>
          </a:prstGeom>
        </p:spPr>
      </p:pic>
      <p:sp>
        <p:nvSpPr>
          <p:cNvPr id="35" name="Rounded Rectangle 34">
            <a:extLst>
              <a:ext uri="{FF2B5EF4-FFF2-40B4-BE49-F238E27FC236}">
                <a16:creationId xmlns:a16="http://schemas.microsoft.com/office/drawing/2014/main" id="{9A6CA9D6-FACB-D2AA-F376-2D207B38A959}"/>
              </a:ext>
            </a:extLst>
          </p:cNvPr>
          <p:cNvSpPr>
            <a:spLocks/>
          </p:cNvSpPr>
          <p:nvPr/>
        </p:nvSpPr>
        <p:spPr>
          <a:xfrm rot="10800000">
            <a:off x="748812" y="1881619"/>
            <a:ext cx="2504749" cy="2342031"/>
          </a:xfrm>
          <a:prstGeom prst="roundRect">
            <a:avLst>
              <a:gd name="adj" fmla="val 6173"/>
            </a:avLst>
          </a:prstGeom>
          <a:gradFill>
            <a:gsLst>
              <a:gs pos="0">
                <a:srgbClr val="9E94FA">
                  <a:alpha val="30000"/>
                </a:srgbClr>
              </a:gs>
              <a:gs pos="75000">
                <a:srgbClr val="9E94FA">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FF0DDA-3208-F9B4-0922-490705514ED5}"/>
              </a:ext>
            </a:extLst>
          </p:cNvPr>
          <p:cNvSpPr>
            <a:spLocks noGrp="1"/>
          </p:cNvSpPr>
          <p:nvPr>
            <p:ph type="title"/>
          </p:nvPr>
        </p:nvSpPr>
        <p:spPr>
          <a:xfrm>
            <a:off x="1019175" y="845004"/>
            <a:ext cx="10153650" cy="485775"/>
          </a:xfrm>
        </p:spPr>
        <p:txBody>
          <a:bodyPr/>
          <a:lstStyle/>
          <a:p>
            <a:r>
              <a:rPr lang="sv-SE" dirty="0">
                <a:latin typeface="Arial"/>
                <a:cs typeface="Arial"/>
              </a:rPr>
              <a:t>Globala jobbprognoser för det fjärde kvartalet</a:t>
            </a:r>
            <a:endParaRPr lang="en-US" dirty="0"/>
          </a:p>
        </p:txBody>
      </p:sp>
      <p:sp>
        <p:nvSpPr>
          <p:cNvPr id="28" name="Content Placeholder 27">
            <a:extLst>
              <a:ext uri="{FF2B5EF4-FFF2-40B4-BE49-F238E27FC236}">
                <a16:creationId xmlns:a16="http://schemas.microsoft.com/office/drawing/2014/main" id="{9EA8AD5D-C3E0-02C5-55E4-31B09FFCDBA2}"/>
              </a:ext>
            </a:extLst>
          </p:cNvPr>
          <p:cNvSpPr>
            <a:spLocks noGrp="1"/>
          </p:cNvSpPr>
          <p:nvPr>
            <p:ph idx="1"/>
          </p:nvPr>
        </p:nvSpPr>
        <p:spPr>
          <a:xfrm>
            <a:off x="912918" y="2026747"/>
            <a:ext cx="2176538" cy="915626"/>
          </a:xfrm>
        </p:spPr>
        <p:txBody>
          <a:bodyPr/>
          <a:lstStyle/>
          <a:p>
            <a:r>
              <a:rPr lang="sv-SE" b="1" dirty="0">
                <a:latin typeface="Arial"/>
                <a:cs typeface="Arial"/>
              </a:rPr>
              <a:t>Sverige </a:t>
            </a:r>
            <a:r>
              <a:rPr lang="sv-SE" dirty="0">
                <a:latin typeface="Arial"/>
                <a:cs typeface="Arial"/>
              </a:rPr>
              <a:t>har den starkaste jobbprognosen i Europa och ligger på sjunde plats globalt.</a:t>
            </a:r>
            <a:endParaRPr lang="en-US" dirty="0">
              <a:latin typeface="Arial"/>
              <a:cs typeface="Arial"/>
            </a:endParaRPr>
          </a:p>
        </p:txBody>
      </p:sp>
      <p:sp>
        <p:nvSpPr>
          <p:cNvPr id="4" name="Footer Placeholder 18">
            <a:extLst>
              <a:ext uri="{FF2B5EF4-FFF2-40B4-BE49-F238E27FC236}">
                <a16:creationId xmlns:a16="http://schemas.microsoft.com/office/drawing/2014/main" id="{CF7B53F0-522B-0B5F-CE7E-FD9304B164C8}"/>
              </a:ext>
            </a:extLst>
          </p:cNvPr>
          <p:cNvSpPr txBox="1">
            <a:spLocks noGrp="1" noRot="1" noMove="1" noResize="1" noEditPoints="1" noAdjustHandles="1" noChangeArrowheads="1" noChangeShapeType="1"/>
          </p:cNvSpPr>
          <p:nvPr/>
        </p:nvSpPr>
        <p:spPr>
          <a:xfrm>
            <a:off x="11194915" y="6552049"/>
            <a:ext cx="274982" cy="157481"/>
          </a:xfrm>
          <a:prstGeom prst="rect">
            <a:avLst/>
          </a:prstGeom>
        </p:spPr>
        <p:txBody>
          <a:bodyPr vert="horz" lIns="0" tIns="0" rIns="0" bIns="0" rtlCol="0" anchor="ctr" anchorCtr="0"/>
          <a:lstStyle>
            <a:defPPr>
              <a:defRPr lang="en-US"/>
            </a:defPPr>
            <a:lvl1pPr marL="0" algn="r" defTabSz="914400" rtl="0" eaLnBrk="1" latinLnBrk="0" hangingPunct="1">
              <a:defRPr sz="90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F6ED01-AF61-C748-9893-D1F99F2C2128}" type="slidenum">
              <a:rPr lang="en-US" sz="900" b="1" smtClean="0">
                <a:solidFill>
                  <a:schemeClr val="bg1"/>
                </a:solidFill>
                <a:latin typeface="Arial" panose="020B0604020202020204" pitchFamily="34" charset="0"/>
              </a:rPr>
              <a:pPr algn="ctr"/>
              <a:t>8</a:t>
            </a:fld>
            <a:endParaRPr lang="en-US" sz="900" b="1">
              <a:solidFill>
                <a:schemeClr val="bg1"/>
              </a:solidFill>
              <a:latin typeface="Arial" panose="020B0604020202020204" pitchFamily="34" charset="0"/>
            </a:endParaRPr>
          </a:p>
        </p:txBody>
      </p:sp>
      <p:grpSp>
        <p:nvGrpSpPr>
          <p:cNvPr id="21" name="Group 20">
            <a:extLst>
              <a:ext uri="{FF2B5EF4-FFF2-40B4-BE49-F238E27FC236}">
                <a16:creationId xmlns:a16="http://schemas.microsoft.com/office/drawing/2014/main" id="{FD666BA9-C788-9C9D-7764-9D26E5F83DDE}"/>
              </a:ext>
            </a:extLst>
          </p:cNvPr>
          <p:cNvGrpSpPr/>
          <p:nvPr/>
        </p:nvGrpSpPr>
        <p:grpSpPr>
          <a:xfrm>
            <a:off x="3982856" y="2147503"/>
            <a:ext cx="7185488" cy="3641368"/>
            <a:chOff x="3982856" y="1884680"/>
            <a:chExt cx="7185488" cy="3641368"/>
          </a:xfrm>
        </p:grpSpPr>
        <p:sp>
          <p:nvSpPr>
            <p:cNvPr id="51" name="Rectangle 50">
              <a:extLst>
                <a:ext uri="{FF2B5EF4-FFF2-40B4-BE49-F238E27FC236}">
                  <a16:creationId xmlns:a16="http://schemas.microsoft.com/office/drawing/2014/main" id="{0CEC809E-F1DA-0531-ED7E-A0E2DA714AE7}"/>
                </a:ext>
              </a:extLst>
            </p:cNvPr>
            <p:cNvSpPr/>
            <p:nvPr/>
          </p:nvSpPr>
          <p:spPr>
            <a:xfrm>
              <a:off x="3982856" y="1884680"/>
              <a:ext cx="2282932" cy="226917"/>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F6FE3854-C5A5-1907-DC2E-4AED790509CE}"/>
                </a:ext>
              </a:extLst>
            </p:cNvPr>
            <p:cNvSpPr/>
            <p:nvPr/>
          </p:nvSpPr>
          <p:spPr>
            <a:xfrm>
              <a:off x="3982856" y="2146723"/>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17923665-741A-754C-2D5F-5E2AADCC777E}"/>
                </a:ext>
              </a:extLst>
            </p:cNvPr>
            <p:cNvSpPr/>
            <p:nvPr/>
          </p:nvSpPr>
          <p:spPr>
            <a:xfrm>
              <a:off x="3982856" y="2408766"/>
              <a:ext cx="2282932" cy="226917"/>
            </a:xfrm>
            <a:prstGeom prst="rect">
              <a:avLst/>
            </a:prstGeom>
            <a:solidFill>
              <a:srgbClr val="A6EB8C">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C8061DD4-3C0F-63F1-DAA2-2441A06DD3EA}"/>
                </a:ext>
              </a:extLst>
            </p:cNvPr>
            <p:cNvSpPr/>
            <p:nvPr/>
          </p:nvSpPr>
          <p:spPr>
            <a:xfrm>
              <a:off x="3982856" y="2670809"/>
              <a:ext cx="2282932" cy="226917"/>
            </a:xfrm>
            <a:prstGeom prst="rect">
              <a:avLst/>
            </a:prstGeom>
            <a:solidFill>
              <a:srgbClr val="A6EB8C">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693108CF-94A1-1EC8-09E9-91C114789EA2}"/>
                </a:ext>
              </a:extLst>
            </p:cNvPr>
            <p:cNvSpPr/>
            <p:nvPr/>
          </p:nvSpPr>
          <p:spPr>
            <a:xfrm>
              <a:off x="3982856" y="2932852"/>
              <a:ext cx="2282932" cy="226917"/>
            </a:xfrm>
            <a:prstGeom prst="rect">
              <a:avLst/>
            </a:prstGeom>
            <a:solidFill>
              <a:srgbClr val="A6EB8C">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8CF5C66D-126F-55D9-5C48-FD54662FD3F1}"/>
                </a:ext>
              </a:extLst>
            </p:cNvPr>
            <p:cNvSpPr/>
            <p:nvPr/>
          </p:nvSpPr>
          <p:spPr>
            <a:xfrm>
              <a:off x="3982856" y="3194895"/>
              <a:ext cx="2282932" cy="226917"/>
            </a:xfrm>
            <a:prstGeom prst="rect">
              <a:avLst/>
            </a:prstGeom>
            <a:solidFill>
              <a:srgbClr val="A6EB8C">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6B64C527-187A-1C47-AD3F-298ED46C850F}"/>
                </a:ext>
              </a:extLst>
            </p:cNvPr>
            <p:cNvSpPr/>
            <p:nvPr/>
          </p:nvSpPr>
          <p:spPr>
            <a:xfrm>
              <a:off x="3982856" y="3456938"/>
              <a:ext cx="2282932" cy="226917"/>
            </a:xfrm>
            <a:prstGeom prst="rect">
              <a:avLst/>
            </a:prstGeom>
            <a:solidFill>
              <a:srgbClr val="A6EB8C">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E8A12693-574A-47F1-1404-ED83546D2194}"/>
                </a:ext>
              </a:extLst>
            </p:cNvPr>
            <p:cNvSpPr/>
            <p:nvPr/>
          </p:nvSpPr>
          <p:spPr>
            <a:xfrm>
              <a:off x="3982856" y="3718981"/>
              <a:ext cx="2282932" cy="226917"/>
            </a:xfrm>
            <a:prstGeom prst="rect">
              <a:avLst/>
            </a:prstGeom>
            <a:solidFill>
              <a:srgbClr val="A6EB8C">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E8F17F78-8E32-93C3-7154-3D28D0A5B13A}"/>
                </a:ext>
              </a:extLst>
            </p:cNvPr>
            <p:cNvSpPr/>
            <p:nvPr/>
          </p:nvSpPr>
          <p:spPr>
            <a:xfrm>
              <a:off x="3982856" y="3981024"/>
              <a:ext cx="2282932" cy="226917"/>
            </a:xfrm>
            <a:prstGeom prst="rect">
              <a:avLst/>
            </a:prstGeom>
            <a:solidFill>
              <a:srgbClr val="A6EB8C">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04EDED1F-12AD-F757-5950-4489349E3439}"/>
                </a:ext>
              </a:extLst>
            </p:cNvPr>
            <p:cNvSpPr/>
            <p:nvPr/>
          </p:nvSpPr>
          <p:spPr>
            <a:xfrm>
              <a:off x="3982856" y="4243067"/>
              <a:ext cx="2282932" cy="226917"/>
            </a:xfrm>
            <a:prstGeom prst="rect">
              <a:avLst/>
            </a:prstGeom>
            <a:solidFill>
              <a:srgbClr val="A6EB8C">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B672E70A-77B2-4161-1241-587B88287C8C}"/>
                </a:ext>
              </a:extLst>
            </p:cNvPr>
            <p:cNvSpPr/>
            <p:nvPr/>
          </p:nvSpPr>
          <p:spPr>
            <a:xfrm>
              <a:off x="3982856" y="4505110"/>
              <a:ext cx="2282932" cy="226917"/>
            </a:xfrm>
            <a:prstGeom prst="rect">
              <a:avLst/>
            </a:prstGeom>
            <a:solidFill>
              <a:srgbClr val="A6EB8C">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46675EC2-A730-8565-5EFA-74BF761A486D}"/>
                </a:ext>
              </a:extLst>
            </p:cNvPr>
            <p:cNvSpPr/>
            <p:nvPr/>
          </p:nvSpPr>
          <p:spPr>
            <a:xfrm>
              <a:off x="3982856" y="4767153"/>
              <a:ext cx="2282932" cy="226917"/>
            </a:xfrm>
            <a:prstGeom prst="rect">
              <a:avLst/>
            </a:prstGeom>
            <a:solidFill>
              <a:srgbClr val="A6EB8C">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88A6EEAC-186B-412E-5E02-DFACBF5B9144}"/>
                </a:ext>
              </a:extLst>
            </p:cNvPr>
            <p:cNvSpPr/>
            <p:nvPr/>
          </p:nvSpPr>
          <p:spPr>
            <a:xfrm>
              <a:off x="3982856" y="5291233"/>
              <a:ext cx="2282932" cy="226917"/>
            </a:xfrm>
            <a:prstGeom prst="rect">
              <a:avLst/>
            </a:prstGeom>
            <a:solidFill>
              <a:srgbClr val="A6EB8C">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Rectangle 266">
              <a:extLst>
                <a:ext uri="{FF2B5EF4-FFF2-40B4-BE49-F238E27FC236}">
                  <a16:creationId xmlns:a16="http://schemas.microsoft.com/office/drawing/2014/main" id="{AF1D6EA8-CA6D-F49B-09B6-E8852E29DD7A}"/>
                </a:ext>
              </a:extLst>
            </p:cNvPr>
            <p:cNvSpPr/>
            <p:nvPr/>
          </p:nvSpPr>
          <p:spPr>
            <a:xfrm>
              <a:off x="6434134" y="319408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Rectangle 267">
              <a:extLst>
                <a:ext uri="{FF2B5EF4-FFF2-40B4-BE49-F238E27FC236}">
                  <a16:creationId xmlns:a16="http://schemas.microsoft.com/office/drawing/2014/main" id="{1BE3B3B0-830F-996C-CA99-AC2508B45A70}"/>
                </a:ext>
              </a:extLst>
            </p:cNvPr>
            <p:cNvSpPr/>
            <p:nvPr/>
          </p:nvSpPr>
          <p:spPr>
            <a:xfrm>
              <a:off x="6434134" y="188468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0" name="Rectangle 269">
              <a:extLst>
                <a:ext uri="{FF2B5EF4-FFF2-40B4-BE49-F238E27FC236}">
                  <a16:creationId xmlns:a16="http://schemas.microsoft.com/office/drawing/2014/main" id="{576643A8-22BE-30C5-B45B-C23EA4A01DDC}"/>
                </a:ext>
              </a:extLst>
            </p:cNvPr>
            <p:cNvSpPr/>
            <p:nvPr/>
          </p:nvSpPr>
          <p:spPr>
            <a:xfrm>
              <a:off x="6434134" y="214656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Rectangle 270">
              <a:extLst>
                <a:ext uri="{FF2B5EF4-FFF2-40B4-BE49-F238E27FC236}">
                  <a16:creationId xmlns:a16="http://schemas.microsoft.com/office/drawing/2014/main" id="{3F0EFC20-68F2-37F1-E43A-CDF2C1B74503}"/>
                </a:ext>
              </a:extLst>
            </p:cNvPr>
            <p:cNvSpPr/>
            <p:nvPr/>
          </p:nvSpPr>
          <p:spPr>
            <a:xfrm>
              <a:off x="6434134" y="240844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Rectangle 271">
              <a:extLst>
                <a:ext uri="{FF2B5EF4-FFF2-40B4-BE49-F238E27FC236}">
                  <a16:creationId xmlns:a16="http://schemas.microsoft.com/office/drawing/2014/main" id="{362C85EC-7692-2973-7D8B-71725A85DC71}"/>
                </a:ext>
              </a:extLst>
            </p:cNvPr>
            <p:cNvSpPr/>
            <p:nvPr/>
          </p:nvSpPr>
          <p:spPr>
            <a:xfrm>
              <a:off x="6434134" y="267032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Rectangle 272">
              <a:extLst>
                <a:ext uri="{FF2B5EF4-FFF2-40B4-BE49-F238E27FC236}">
                  <a16:creationId xmlns:a16="http://schemas.microsoft.com/office/drawing/2014/main" id="{45105EF3-37E2-E3F5-26C0-448713B779DF}"/>
                </a:ext>
              </a:extLst>
            </p:cNvPr>
            <p:cNvSpPr/>
            <p:nvPr/>
          </p:nvSpPr>
          <p:spPr>
            <a:xfrm>
              <a:off x="6434134" y="293220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Rectangle 274">
              <a:extLst>
                <a:ext uri="{FF2B5EF4-FFF2-40B4-BE49-F238E27FC236}">
                  <a16:creationId xmlns:a16="http://schemas.microsoft.com/office/drawing/2014/main" id="{DFE87C71-7D89-183A-40C0-ED122CA453B1}"/>
                </a:ext>
              </a:extLst>
            </p:cNvPr>
            <p:cNvSpPr/>
            <p:nvPr/>
          </p:nvSpPr>
          <p:spPr>
            <a:xfrm>
              <a:off x="6434134" y="345596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Rectangle 275">
              <a:extLst>
                <a:ext uri="{FF2B5EF4-FFF2-40B4-BE49-F238E27FC236}">
                  <a16:creationId xmlns:a16="http://schemas.microsoft.com/office/drawing/2014/main" id="{4FA065F5-A32C-F32D-8B51-D9FBC5CC895F}"/>
                </a:ext>
              </a:extLst>
            </p:cNvPr>
            <p:cNvSpPr/>
            <p:nvPr/>
          </p:nvSpPr>
          <p:spPr>
            <a:xfrm>
              <a:off x="6434134" y="371784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Rectangle 276">
              <a:extLst>
                <a:ext uri="{FF2B5EF4-FFF2-40B4-BE49-F238E27FC236}">
                  <a16:creationId xmlns:a16="http://schemas.microsoft.com/office/drawing/2014/main" id="{B33FF514-0195-D381-A052-3F47EFFDD5F2}"/>
                </a:ext>
              </a:extLst>
            </p:cNvPr>
            <p:cNvSpPr/>
            <p:nvPr/>
          </p:nvSpPr>
          <p:spPr>
            <a:xfrm>
              <a:off x="6434134" y="397972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Rectangle 277">
              <a:extLst>
                <a:ext uri="{FF2B5EF4-FFF2-40B4-BE49-F238E27FC236}">
                  <a16:creationId xmlns:a16="http://schemas.microsoft.com/office/drawing/2014/main" id="{1D4FBD09-69E8-E441-1A9F-FD2D2FA19DAE}"/>
                </a:ext>
              </a:extLst>
            </p:cNvPr>
            <p:cNvSpPr/>
            <p:nvPr/>
          </p:nvSpPr>
          <p:spPr>
            <a:xfrm>
              <a:off x="6434134" y="424160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Rectangle 278">
              <a:extLst>
                <a:ext uri="{FF2B5EF4-FFF2-40B4-BE49-F238E27FC236}">
                  <a16:creationId xmlns:a16="http://schemas.microsoft.com/office/drawing/2014/main" id="{51C9E37F-2477-CAA6-673D-BE3BF501EEC1}"/>
                </a:ext>
              </a:extLst>
            </p:cNvPr>
            <p:cNvSpPr/>
            <p:nvPr/>
          </p:nvSpPr>
          <p:spPr>
            <a:xfrm>
              <a:off x="6434134" y="450348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Rectangle 279">
              <a:extLst>
                <a:ext uri="{FF2B5EF4-FFF2-40B4-BE49-F238E27FC236}">
                  <a16:creationId xmlns:a16="http://schemas.microsoft.com/office/drawing/2014/main" id="{8167279E-EF01-ACD2-01F9-A7A01777633F}"/>
                </a:ext>
              </a:extLst>
            </p:cNvPr>
            <p:cNvSpPr/>
            <p:nvPr/>
          </p:nvSpPr>
          <p:spPr>
            <a:xfrm>
              <a:off x="6434134" y="476536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Rectangle 311">
              <a:extLst>
                <a:ext uri="{FF2B5EF4-FFF2-40B4-BE49-F238E27FC236}">
                  <a16:creationId xmlns:a16="http://schemas.microsoft.com/office/drawing/2014/main" id="{014BF573-4B81-424C-AD0C-860F73B5F4CE}"/>
                </a:ext>
              </a:extLst>
            </p:cNvPr>
            <p:cNvSpPr/>
            <p:nvPr/>
          </p:nvSpPr>
          <p:spPr>
            <a:xfrm>
              <a:off x="6426183" y="502724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Rectangle 312">
              <a:extLst>
                <a:ext uri="{FF2B5EF4-FFF2-40B4-BE49-F238E27FC236}">
                  <a16:creationId xmlns:a16="http://schemas.microsoft.com/office/drawing/2014/main" id="{D9EA1799-D2BC-F2F4-14D0-DDC5E41A69E9}"/>
                </a:ext>
              </a:extLst>
            </p:cNvPr>
            <p:cNvSpPr/>
            <p:nvPr/>
          </p:nvSpPr>
          <p:spPr>
            <a:xfrm>
              <a:off x="6424721" y="5289117"/>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Rectangle 313">
              <a:extLst>
                <a:ext uri="{FF2B5EF4-FFF2-40B4-BE49-F238E27FC236}">
                  <a16:creationId xmlns:a16="http://schemas.microsoft.com/office/drawing/2014/main" id="{C3295062-EAFD-4C85-F048-7C5D6D5A61B3}"/>
                </a:ext>
              </a:extLst>
            </p:cNvPr>
            <p:cNvSpPr/>
            <p:nvPr/>
          </p:nvSpPr>
          <p:spPr>
            <a:xfrm>
              <a:off x="8885412" y="188468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Rectangle 314">
              <a:extLst>
                <a:ext uri="{FF2B5EF4-FFF2-40B4-BE49-F238E27FC236}">
                  <a16:creationId xmlns:a16="http://schemas.microsoft.com/office/drawing/2014/main" id="{E5F5285D-C510-4EC0-ACD2-63A620A0CE01}"/>
                </a:ext>
              </a:extLst>
            </p:cNvPr>
            <p:cNvSpPr/>
            <p:nvPr/>
          </p:nvSpPr>
          <p:spPr>
            <a:xfrm>
              <a:off x="8885412" y="214733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Rectangle 315">
              <a:extLst>
                <a:ext uri="{FF2B5EF4-FFF2-40B4-BE49-F238E27FC236}">
                  <a16:creationId xmlns:a16="http://schemas.microsoft.com/office/drawing/2014/main" id="{9DD5D877-D462-DF36-6CEA-C7E5A6E10F3F}"/>
                </a:ext>
              </a:extLst>
            </p:cNvPr>
            <p:cNvSpPr/>
            <p:nvPr/>
          </p:nvSpPr>
          <p:spPr>
            <a:xfrm>
              <a:off x="8885412" y="240998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Rectangle 316">
              <a:extLst>
                <a:ext uri="{FF2B5EF4-FFF2-40B4-BE49-F238E27FC236}">
                  <a16:creationId xmlns:a16="http://schemas.microsoft.com/office/drawing/2014/main" id="{2813F166-2176-9DD8-BC99-EA63F9368DBB}"/>
                </a:ext>
              </a:extLst>
            </p:cNvPr>
            <p:cNvSpPr/>
            <p:nvPr/>
          </p:nvSpPr>
          <p:spPr>
            <a:xfrm>
              <a:off x="8885412" y="267263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Rectangle 317">
              <a:extLst>
                <a:ext uri="{FF2B5EF4-FFF2-40B4-BE49-F238E27FC236}">
                  <a16:creationId xmlns:a16="http://schemas.microsoft.com/office/drawing/2014/main" id="{F0E2DD03-9D3F-D6F4-241D-B0EE0CAFA721}"/>
                </a:ext>
              </a:extLst>
            </p:cNvPr>
            <p:cNvSpPr/>
            <p:nvPr/>
          </p:nvSpPr>
          <p:spPr>
            <a:xfrm>
              <a:off x="8885412" y="293528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Rectangle 318">
              <a:extLst>
                <a:ext uri="{FF2B5EF4-FFF2-40B4-BE49-F238E27FC236}">
                  <a16:creationId xmlns:a16="http://schemas.microsoft.com/office/drawing/2014/main" id="{9D346859-41DA-81DA-80F8-F7E5F5AAAC14}"/>
                </a:ext>
              </a:extLst>
            </p:cNvPr>
            <p:cNvSpPr/>
            <p:nvPr/>
          </p:nvSpPr>
          <p:spPr>
            <a:xfrm>
              <a:off x="8885412" y="319793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Rectangle 319">
              <a:extLst>
                <a:ext uri="{FF2B5EF4-FFF2-40B4-BE49-F238E27FC236}">
                  <a16:creationId xmlns:a16="http://schemas.microsoft.com/office/drawing/2014/main" id="{3D59C11D-D07F-A626-7065-8EB93B928E9B}"/>
                </a:ext>
              </a:extLst>
            </p:cNvPr>
            <p:cNvSpPr/>
            <p:nvPr/>
          </p:nvSpPr>
          <p:spPr>
            <a:xfrm>
              <a:off x="8885412" y="346058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Rectangle 320">
              <a:extLst>
                <a:ext uri="{FF2B5EF4-FFF2-40B4-BE49-F238E27FC236}">
                  <a16:creationId xmlns:a16="http://schemas.microsoft.com/office/drawing/2014/main" id="{662F4085-8C35-99D3-2328-5525CAD80BFB}"/>
                </a:ext>
              </a:extLst>
            </p:cNvPr>
            <p:cNvSpPr/>
            <p:nvPr/>
          </p:nvSpPr>
          <p:spPr>
            <a:xfrm>
              <a:off x="8885412" y="372323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Rectangle 321">
              <a:extLst>
                <a:ext uri="{FF2B5EF4-FFF2-40B4-BE49-F238E27FC236}">
                  <a16:creationId xmlns:a16="http://schemas.microsoft.com/office/drawing/2014/main" id="{7F322C3A-1BD2-0966-9735-60B5F629BC93}"/>
                </a:ext>
              </a:extLst>
            </p:cNvPr>
            <p:cNvSpPr/>
            <p:nvPr/>
          </p:nvSpPr>
          <p:spPr>
            <a:xfrm>
              <a:off x="8885412" y="398588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Rectangle 322">
              <a:extLst>
                <a:ext uri="{FF2B5EF4-FFF2-40B4-BE49-F238E27FC236}">
                  <a16:creationId xmlns:a16="http://schemas.microsoft.com/office/drawing/2014/main" id="{84D82DFD-DEDC-042C-8AFF-278BCC9448FF}"/>
                </a:ext>
              </a:extLst>
            </p:cNvPr>
            <p:cNvSpPr/>
            <p:nvPr/>
          </p:nvSpPr>
          <p:spPr>
            <a:xfrm>
              <a:off x="8885412" y="424853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Rectangle 323">
              <a:extLst>
                <a:ext uri="{FF2B5EF4-FFF2-40B4-BE49-F238E27FC236}">
                  <a16:creationId xmlns:a16="http://schemas.microsoft.com/office/drawing/2014/main" id="{8430BBED-0615-CB76-7404-2BFDE2F4BE51}"/>
                </a:ext>
              </a:extLst>
            </p:cNvPr>
            <p:cNvSpPr/>
            <p:nvPr/>
          </p:nvSpPr>
          <p:spPr>
            <a:xfrm>
              <a:off x="8885412" y="451118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1D9F4F4-7AF4-B7BD-42D5-DE9DD3CA8675}"/>
                </a:ext>
              </a:extLst>
            </p:cNvPr>
            <p:cNvSpPr/>
            <p:nvPr/>
          </p:nvSpPr>
          <p:spPr>
            <a:xfrm>
              <a:off x="8885412" y="477383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34EF93F-B287-8295-B05E-AA9B74208CA1}"/>
                </a:ext>
              </a:extLst>
            </p:cNvPr>
            <p:cNvSpPr/>
            <p:nvPr/>
          </p:nvSpPr>
          <p:spPr>
            <a:xfrm>
              <a:off x="3982856" y="5029196"/>
              <a:ext cx="2282932" cy="226917"/>
            </a:xfrm>
            <a:prstGeom prst="rect">
              <a:avLst/>
            </a:prstGeom>
            <a:solidFill>
              <a:srgbClr val="A6EB8C">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TextBox 110">
              <a:extLst>
                <a:ext uri="{FF2B5EF4-FFF2-40B4-BE49-F238E27FC236}">
                  <a16:creationId xmlns:a16="http://schemas.microsoft.com/office/drawing/2014/main" id="{DF91125E-2EBB-BB42-D024-EAC08B259A3F}"/>
                </a:ext>
              </a:extLst>
            </p:cNvPr>
            <p:cNvSpPr txBox="1"/>
            <p:nvPr/>
          </p:nvSpPr>
          <p:spPr>
            <a:xfrm>
              <a:off x="4084871" y="2146170"/>
              <a:ext cx="448841" cy="215444"/>
            </a:xfrm>
            <a:prstGeom prst="rect">
              <a:avLst/>
            </a:prstGeom>
            <a:noFill/>
          </p:spPr>
          <p:txBody>
            <a:bodyPr wrap="none" lIns="0" tIns="0" rIns="0" bIns="0" rtlCol="0">
              <a:spAutoFit/>
            </a:bodyPr>
            <a:lstStyle/>
            <a:p>
              <a:r>
                <a:rPr lang="en-US" sz="1400">
                  <a:latin typeface="Arial" panose="020B0604020202020204" pitchFamily="34" charset="0"/>
                  <a:cs typeface="Arial" panose="020B0604020202020204" pitchFamily="34" charset="0"/>
                </a:rPr>
                <a:t>Brazil</a:t>
              </a:r>
            </a:p>
          </p:txBody>
        </p:sp>
        <p:sp>
          <p:nvSpPr>
            <p:cNvPr id="113" name="TextBox 112">
              <a:extLst>
                <a:ext uri="{FF2B5EF4-FFF2-40B4-BE49-F238E27FC236}">
                  <a16:creationId xmlns:a16="http://schemas.microsoft.com/office/drawing/2014/main" id="{767CCB9C-3302-D327-3762-49F932DCC0F5}"/>
                </a:ext>
              </a:extLst>
            </p:cNvPr>
            <p:cNvSpPr txBox="1"/>
            <p:nvPr/>
          </p:nvSpPr>
          <p:spPr>
            <a:xfrm>
              <a:off x="5809246" y="2146170"/>
              <a:ext cx="359074" cy="215444"/>
            </a:xfrm>
            <a:prstGeom prst="rect">
              <a:avLst/>
            </a:prstGeom>
            <a:noFill/>
          </p:spPr>
          <p:txBody>
            <a:bodyPr wrap="none" lIns="0" tIns="0" rIns="0" bIns="0" rtlCol="0">
              <a:spAutoFit/>
            </a:bodyPr>
            <a:lstStyle/>
            <a:p>
              <a:pPr algn="r"/>
              <a:r>
                <a:rPr lang="en-US" sz="1400">
                  <a:latin typeface="Arial" panose="020B0604020202020204" pitchFamily="34" charset="0"/>
                  <a:cs typeface="Arial" panose="020B0604020202020204" pitchFamily="34" charset="0"/>
                </a:rPr>
                <a:t>53%</a:t>
              </a:r>
            </a:p>
          </p:txBody>
        </p:sp>
        <p:sp>
          <p:nvSpPr>
            <p:cNvPr id="114" name="TextBox 113">
              <a:extLst>
                <a:ext uri="{FF2B5EF4-FFF2-40B4-BE49-F238E27FC236}">
                  <a16:creationId xmlns:a16="http://schemas.microsoft.com/office/drawing/2014/main" id="{1E09CAF9-F236-B573-FEA0-B4F94DC5F3D4}"/>
                </a:ext>
              </a:extLst>
            </p:cNvPr>
            <p:cNvSpPr txBox="1"/>
            <p:nvPr/>
          </p:nvSpPr>
          <p:spPr>
            <a:xfrm>
              <a:off x="4084871" y="2417983"/>
              <a:ext cx="621965"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Panama</a:t>
              </a:r>
            </a:p>
          </p:txBody>
        </p:sp>
        <p:sp>
          <p:nvSpPr>
            <p:cNvPr id="115" name="TextBox 114">
              <a:extLst>
                <a:ext uri="{FF2B5EF4-FFF2-40B4-BE49-F238E27FC236}">
                  <a16:creationId xmlns:a16="http://schemas.microsoft.com/office/drawing/2014/main" id="{57EDDEA4-8F2B-4052-776A-EF8BAEF9BFB7}"/>
                </a:ext>
              </a:extLst>
            </p:cNvPr>
            <p:cNvSpPr txBox="1"/>
            <p:nvPr/>
          </p:nvSpPr>
          <p:spPr>
            <a:xfrm>
              <a:off x="5834894" y="2417983"/>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49%</a:t>
              </a:r>
            </a:p>
          </p:txBody>
        </p:sp>
        <p:sp>
          <p:nvSpPr>
            <p:cNvPr id="120" name="TextBox 119">
              <a:extLst>
                <a:ext uri="{FF2B5EF4-FFF2-40B4-BE49-F238E27FC236}">
                  <a16:creationId xmlns:a16="http://schemas.microsoft.com/office/drawing/2014/main" id="{8B9713F1-B83A-EDA9-3FE5-8E91AB5452DF}"/>
                </a:ext>
              </a:extLst>
            </p:cNvPr>
            <p:cNvSpPr txBox="1"/>
            <p:nvPr/>
          </p:nvSpPr>
          <p:spPr>
            <a:xfrm>
              <a:off x="4084871" y="2682845"/>
              <a:ext cx="528991"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Mexico</a:t>
              </a:r>
            </a:p>
          </p:txBody>
        </p:sp>
        <p:sp>
          <p:nvSpPr>
            <p:cNvPr id="121" name="TextBox 120">
              <a:extLst>
                <a:ext uri="{FF2B5EF4-FFF2-40B4-BE49-F238E27FC236}">
                  <a16:creationId xmlns:a16="http://schemas.microsoft.com/office/drawing/2014/main" id="{062E05BA-D207-C60F-63C9-BFE4171C103C}"/>
                </a:ext>
              </a:extLst>
            </p:cNvPr>
            <p:cNvSpPr txBox="1"/>
            <p:nvPr/>
          </p:nvSpPr>
          <p:spPr>
            <a:xfrm>
              <a:off x="5834894" y="2682845"/>
              <a:ext cx="333426" cy="200055"/>
            </a:xfrm>
            <a:prstGeom prst="rect">
              <a:avLst/>
            </a:prstGeom>
            <a:noFill/>
          </p:spPr>
          <p:txBody>
            <a:bodyPr wrap="none" lIns="0" tIns="0" rIns="0" bIns="0" rtlCol="0" anchor="t">
              <a:spAutoFit/>
            </a:bodyPr>
            <a:lstStyle/>
            <a:p>
              <a:pPr algn="r"/>
              <a:r>
                <a:rPr lang="en-US" sz="1300">
                  <a:latin typeface="Arial"/>
                  <a:cs typeface="Arial"/>
                </a:rPr>
                <a:t>41%</a:t>
              </a:r>
            </a:p>
          </p:txBody>
        </p:sp>
        <p:sp>
          <p:nvSpPr>
            <p:cNvPr id="122" name="TextBox 121">
              <a:extLst>
                <a:ext uri="{FF2B5EF4-FFF2-40B4-BE49-F238E27FC236}">
                  <a16:creationId xmlns:a16="http://schemas.microsoft.com/office/drawing/2014/main" id="{1FF30A2E-1C75-3F72-BE34-E3E81F3F10FC}"/>
                </a:ext>
              </a:extLst>
            </p:cNvPr>
            <p:cNvSpPr txBox="1"/>
            <p:nvPr/>
          </p:nvSpPr>
          <p:spPr>
            <a:xfrm>
              <a:off x="4084871" y="2945033"/>
              <a:ext cx="545021" cy="200055"/>
            </a:xfrm>
            <a:prstGeom prst="rect">
              <a:avLst/>
            </a:prstGeom>
            <a:noFill/>
          </p:spPr>
          <p:txBody>
            <a:bodyPr wrap="none" lIns="0" tIns="0" rIns="0" bIns="0" rtlCol="0">
              <a:spAutoFit/>
            </a:bodyPr>
            <a:lstStyle/>
            <a:p>
              <a:r>
                <a:rPr lang="en-US" sz="1300" dirty="0">
                  <a:latin typeface="Arial" panose="020B0604020202020204" pitchFamily="34" charset="0"/>
                  <a:cs typeface="Arial" panose="020B0604020202020204" pitchFamily="34" charset="0"/>
                </a:rPr>
                <a:t>U.A.E*.</a:t>
              </a:r>
              <a:endParaRPr lang="en-US" sz="1300" dirty="0">
                <a:solidFill>
                  <a:schemeClr val="accent1"/>
                </a:solidFill>
                <a:latin typeface="Arial" panose="020B0604020202020204" pitchFamily="34" charset="0"/>
                <a:cs typeface="Arial" panose="020B0604020202020204" pitchFamily="34" charset="0"/>
              </a:endParaRPr>
            </a:p>
          </p:txBody>
        </p:sp>
        <p:sp>
          <p:nvSpPr>
            <p:cNvPr id="123" name="TextBox 122">
              <a:extLst>
                <a:ext uri="{FF2B5EF4-FFF2-40B4-BE49-F238E27FC236}">
                  <a16:creationId xmlns:a16="http://schemas.microsoft.com/office/drawing/2014/main" id="{CF2F4889-C472-EB9D-8D06-338C31EAF4DA}"/>
                </a:ext>
              </a:extLst>
            </p:cNvPr>
            <p:cNvSpPr txBox="1"/>
            <p:nvPr/>
          </p:nvSpPr>
          <p:spPr>
            <a:xfrm>
              <a:off x="5834894" y="2945033"/>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41%</a:t>
              </a:r>
            </a:p>
          </p:txBody>
        </p:sp>
        <p:sp>
          <p:nvSpPr>
            <p:cNvPr id="124" name="TextBox 123">
              <a:extLst>
                <a:ext uri="{FF2B5EF4-FFF2-40B4-BE49-F238E27FC236}">
                  <a16:creationId xmlns:a16="http://schemas.microsoft.com/office/drawing/2014/main" id="{76240B85-4B9B-CD40-493C-E91057852237}"/>
                </a:ext>
              </a:extLst>
            </p:cNvPr>
            <p:cNvSpPr txBox="1"/>
            <p:nvPr/>
          </p:nvSpPr>
          <p:spPr>
            <a:xfrm>
              <a:off x="4084871" y="3206720"/>
              <a:ext cx="352661"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Peru</a:t>
              </a:r>
            </a:p>
          </p:txBody>
        </p:sp>
        <p:sp>
          <p:nvSpPr>
            <p:cNvPr id="125" name="TextBox 124">
              <a:extLst>
                <a:ext uri="{FF2B5EF4-FFF2-40B4-BE49-F238E27FC236}">
                  <a16:creationId xmlns:a16="http://schemas.microsoft.com/office/drawing/2014/main" id="{8CC08383-1014-1E82-4840-C60AE2A26F0B}"/>
                </a:ext>
              </a:extLst>
            </p:cNvPr>
            <p:cNvSpPr txBox="1"/>
            <p:nvPr/>
          </p:nvSpPr>
          <p:spPr>
            <a:xfrm>
              <a:off x="5834894" y="3206720"/>
              <a:ext cx="333426" cy="200055"/>
            </a:xfrm>
            <a:prstGeom prst="rect">
              <a:avLst/>
            </a:prstGeom>
            <a:noFill/>
          </p:spPr>
          <p:txBody>
            <a:bodyPr wrap="square" lIns="0" tIns="0" rIns="0" bIns="0" rtlCol="0">
              <a:spAutoFit/>
            </a:bodyPr>
            <a:lstStyle/>
            <a:p>
              <a:pPr algn="r"/>
              <a:r>
                <a:rPr lang="en-US" sz="1300">
                  <a:latin typeface="Arial" panose="020B0604020202020204" pitchFamily="34" charset="0"/>
                  <a:cs typeface="Arial" panose="020B0604020202020204" pitchFamily="34" charset="0"/>
                </a:rPr>
                <a:t>40%</a:t>
              </a:r>
            </a:p>
          </p:txBody>
        </p:sp>
        <p:sp>
          <p:nvSpPr>
            <p:cNvPr id="126" name="TextBox 125">
              <a:extLst>
                <a:ext uri="{FF2B5EF4-FFF2-40B4-BE49-F238E27FC236}">
                  <a16:creationId xmlns:a16="http://schemas.microsoft.com/office/drawing/2014/main" id="{5DEF41EA-68DA-940D-8CD7-B9D4F2E83008}"/>
                </a:ext>
              </a:extLst>
            </p:cNvPr>
            <p:cNvSpPr txBox="1"/>
            <p:nvPr/>
          </p:nvSpPr>
          <p:spPr>
            <a:xfrm>
              <a:off x="4084871" y="3468908"/>
              <a:ext cx="631583" cy="200055"/>
            </a:xfrm>
            <a:prstGeom prst="rect">
              <a:avLst/>
            </a:prstGeom>
            <a:noFill/>
          </p:spPr>
          <p:txBody>
            <a:bodyPr wrap="none" lIns="0" tIns="0" rIns="0" bIns="0" rtlCol="0">
              <a:spAutoFit/>
            </a:bodyPr>
            <a:lstStyle/>
            <a:p>
              <a:r>
                <a:rPr lang="en-US" sz="1300" b="1" dirty="0">
                  <a:latin typeface="Arial" panose="020B0604020202020204" pitchFamily="34" charset="0"/>
                  <a:cs typeface="Arial" panose="020B0604020202020204" pitchFamily="34" charset="0"/>
                </a:rPr>
                <a:t>Sweden</a:t>
              </a:r>
            </a:p>
          </p:txBody>
        </p:sp>
        <p:sp>
          <p:nvSpPr>
            <p:cNvPr id="127" name="TextBox 126">
              <a:extLst>
                <a:ext uri="{FF2B5EF4-FFF2-40B4-BE49-F238E27FC236}">
                  <a16:creationId xmlns:a16="http://schemas.microsoft.com/office/drawing/2014/main" id="{7225230B-9593-7705-176A-2DC621D15652}"/>
                </a:ext>
              </a:extLst>
            </p:cNvPr>
            <p:cNvSpPr txBox="1"/>
            <p:nvPr/>
          </p:nvSpPr>
          <p:spPr>
            <a:xfrm>
              <a:off x="5834894" y="3468908"/>
              <a:ext cx="333426" cy="200055"/>
            </a:xfrm>
            <a:prstGeom prst="rect">
              <a:avLst/>
            </a:prstGeom>
            <a:noFill/>
          </p:spPr>
          <p:txBody>
            <a:bodyPr wrap="none" lIns="0" tIns="0" rIns="0" bIns="0" rtlCol="0">
              <a:spAutoFit/>
            </a:bodyPr>
            <a:lstStyle/>
            <a:p>
              <a:pPr algn="r"/>
              <a:r>
                <a:rPr lang="en-US" sz="1300" b="1" dirty="0">
                  <a:latin typeface="Arial" panose="020B0604020202020204" pitchFamily="34" charset="0"/>
                  <a:cs typeface="Arial" panose="020B0604020202020204" pitchFamily="34" charset="0"/>
                </a:rPr>
                <a:t>39%</a:t>
              </a:r>
            </a:p>
          </p:txBody>
        </p:sp>
        <p:sp>
          <p:nvSpPr>
            <p:cNvPr id="128" name="TextBox 127">
              <a:extLst>
                <a:ext uri="{FF2B5EF4-FFF2-40B4-BE49-F238E27FC236}">
                  <a16:creationId xmlns:a16="http://schemas.microsoft.com/office/drawing/2014/main" id="{A3D71335-71CC-32E5-1839-C5ACCB72EA6A}"/>
                </a:ext>
              </a:extLst>
            </p:cNvPr>
            <p:cNvSpPr txBox="1"/>
            <p:nvPr/>
          </p:nvSpPr>
          <p:spPr>
            <a:xfrm>
              <a:off x="4084871" y="3733770"/>
              <a:ext cx="815929"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Costa Rica</a:t>
              </a:r>
            </a:p>
          </p:txBody>
        </p:sp>
        <p:sp>
          <p:nvSpPr>
            <p:cNvPr id="129" name="TextBox 128">
              <a:extLst>
                <a:ext uri="{FF2B5EF4-FFF2-40B4-BE49-F238E27FC236}">
                  <a16:creationId xmlns:a16="http://schemas.microsoft.com/office/drawing/2014/main" id="{74725FAF-E895-FB1C-0F4A-0A60E193C800}"/>
                </a:ext>
              </a:extLst>
            </p:cNvPr>
            <p:cNvSpPr txBox="1"/>
            <p:nvPr/>
          </p:nvSpPr>
          <p:spPr>
            <a:xfrm>
              <a:off x="5834894" y="3733770"/>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38%</a:t>
              </a:r>
            </a:p>
          </p:txBody>
        </p:sp>
        <p:sp>
          <p:nvSpPr>
            <p:cNvPr id="130" name="TextBox 129">
              <a:extLst>
                <a:ext uri="{FF2B5EF4-FFF2-40B4-BE49-F238E27FC236}">
                  <a16:creationId xmlns:a16="http://schemas.microsoft.com/office/drawing/2014/main" id="{423FD66A-F2A2-6F94-1162-DAD7DB335B5C}"/>
                </a:ext>
              </a:extLst>
            </p:cNvPr>
            <p:cNvSpPr txBox="1"/>
            <p:nvPr/>
          </p:nvSpPr>
          <p:spPr>
            <a:xfrm>
              <a:off x="4084871" y="3995958"/>
              <a:ext cx="817531" cy="200055"/>
            </a:xfrm>
            <a:prstGeom prst="rect">
              <a:avLst/>
            </a:prstGeom>
            <a:noFill/>
          </p:spPr>
          <p:txBody>
            <a:bodyPr wrap="none" lIns="0" tIns="0" rIns="0" bIns="0" rtlCol="0" anchor="t">
              <a:spAutoFit/>
            </a:bodyPr>
            <a:lstStyle/>
            <a:p>
              <a:r>
                <a:rPr lang="en-US" sz="1300">
                  <a:latin typeface="Arial"/>
                  <a:cs typeface="Arial"/>
                </a:rPr>
                <a:t>Guatemala</a:t>
              </a:r>
            </a:p>
          </p:txBody>
        </p:sp>
        <p:sp>
          <p:nvSpPr>
            <p:cNvPr id="131" name="TextBox 130">
              <a:extLst>
                <a:ext uri="{FF2B5EF4-FFF2-40B4-BE49-F238E27FC236}">
                  <a16:creationId xmlns:a16="http://schemas.microsoft.com/office/drawing/2014/main" id="{A4822052-5659-F418-F176-34DB659751BE}"/>
                </a:ext>
              </a:extLst>
            </p:cNvPr>
            <p:cNvSpPr txBox="1"/>
            <p:nvPr/>
          </p:nvSpPr>
          <p:spPr>
            <a:xfrm>
              <a:off x="5834894" y="3995958"/>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38%</a:t>
              </a:r>
            </a:p>
          </p:txBody>
        </p:sp>
        <p:sp>
          <p:nvSpPr>
            <p:cNvPr id="132" name="TextBox 131">
              <a:extLst>
                <a:ext uri="{FF2B5EF4-FFF2-40B4-BE49-F238E27FC236}">
                  <a16:creationId xmlns:a16="http://schemas.microsoft.com/office/drawing/2014/main" id="{01F091C6-8F8E-60E9-29AD-E1BF34D7E5B7}"/>
                </a:ext>
              </a:extLst>
            </p:cNvPr>
            <p:cNvSpPr txBox="1"/>
            <p:nvPr/>
          </p:nvSpPr>
          <p:spPr>
            <a:xfrm>
              <a:off x="4084871" y="4256308"/>
              <a:ext cx="323807"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U.S.</a:t>
              </a:r>
              <a:endParaRPr lang="en-US" sz="1300">
                <a:solidFill>
                  <a:schemeClr val="accent1"/>
                </a:solidFill>
                <a:latin typeface="Arial" panose="020B0604020202020204" pitchFamily="34" charset="0"/>
                <a:cs typeface="Arial" panose="020B0604020202020204" pitchFamily="34" charset="0"/>
              </a:endParaRPr>
            </a:p>
          </p:txBody>
        </p:sp>
        <p:sp>
          <p:nvSpPr>
            <p:cNvPr id="133" name="TextBox 132">
              <a:extLst>
                <a:ext uri="{FF2B5EF4-FFF2-40B4-BE49-F238E27FC236}">
                  <a16:creationId xmlns:a16="http://schemas.microsoft.com/office/drawing/2014/main" id="{F13C1B87-9891-4CDC-4555-9C4B58876E29}"/>
                </a:ext>
              </a:extLst>
            </p:cNvPr>
            <p:cNvSpPr txBox="1"/>
            <p:nvPr/>
          </p:nvSpPr>
          <p:spPr>
            <a:xfrm>
              <a:off x="5834894" y="4256308"/>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36%</a:t>
              </a:r>
            </a:p>
          </p:txBody>
        </p:sp>
        <p:sp>
          <p:nvSpPr>
            <p:cNvPr id="134" name="TextBox 133">
              <a:extLst>
                <a:ext uri="{FF2B5EF4-FFF2-40B4-BE49-F238E27FC236}">
                  <a16:creationId xmlns:a16="http://schemas.microsoft.com/office/drawing/2014/main" id="{A51572F1-2890-5836-DFD9-49EAFBE021F3}"/>
                </a:ext>
              </a:extLst>
            </p:cNvPr>
            <p:cNvSpPr txBox="1"/>
            <p:nvPr/>
          </p:nvSpPr>
          <p:spPr>
            <a:xfrm>
              <a:off x="4084871" y="4517995"/>
              <a:ext cx="673454"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Vietnam</a:t>
              </a:r>
              <a:r>
                <a:rPr lang="en-US" sz="1300">
                  <a:solidFill>
                    <a:schemeClr val="accent1"/>
                  </a:solidFill>
                  <a:latin typeface="Arial" panose="020B0604020202020204" pitchFamily="34" charset="0"/>
                  <a:cs typeface="Arial" panose="020B0604020202020204" pitchFamily="34" charset="0"/>
                </a:rPr>
                <a:t>*</a:t>
              </a:r>
            </a:p>
          </p:txBody>
        </p:sp>
        <p:sp>
          <p:nvSpPr>
            <p:cNvPr id="135" name="TextBox 134">
              <a:extLst>
                <a:ext uri="{FF2B5EF4-FFF2-40B4-BE49-F238E27FC236}">
                  <a16:creationId xmlns:a16="http://schemas.microsoft.com/office/drawing/2014/main" id="{0BC5E559-9735-7195-115C-4FFCFEC406FC}"/>
                </a:ext>
              </a:extLst>
            </p:cNvPr>
            <p:cNvSpPr txBox="1"/>
            <p:nvPr/>
          </p:nvSpPr>
          <p:spPr>
            <a:xfrm>
              <a:off x="5834894" y="4517995"/>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36%</a:t>
              </a:r>
            </a:p>
          </p:txBody>
        </p:sp>
        <p:sp>
          <p:nvSpPr>
            <p:cNvPr id="136" name="TextBox 135">
              <a:extLst>
                <a:ext uri="{FF2B5EF4-FFF2-40B4-BE49-F238E27FC236}">
                  <a16:creationId xmlns:a16="http://schemas.microsoft.com/office/drawing/2014/main" id="{BD4CFA5C-21D6-6F30-9F8B-348E08B634F6}"/>
                </a:ext>
              </a:extLst>
            </p:cNvPr>
            <p:cNvSpPr txBox="1"/>
            <p:nvPr/>
          </p:nvSpPr>
          <p:spPr>
            <a:xfrm>
              <a:off x="4084871" y="4780183"/>
              <a:ext cx="705321" cy="200055"/>
            </a:xfrm>
            <a:prstGeom prst="rect">
              <a:avLst/>
            </a:prstGeom>
            <a:noFill/>
          </p:spPr>
          <p:txBody>
            <a:bodyPr wrap="none" lIns="0" tIns="0" rIns="0" bIns="0" rtlCol="0" anchor="t">
              <a:spAutoFit/>
            </a:bodyPr>
            <a:lstStyle/>
            <a:p>
              <a:r>
                <a:rPr lang="en-US" sz="1300">
                  <a:latin typeface="Arial"/>
                  <a:cs typeface="Arial"/>
                </a:rPr>
                <a:t>Colombia</a:t>
              </a:r>
              <a:endParaRPr lang="en-US" sz="1300">
                <a:latin typeface="Arial" panose="020B0604020202020204" pitchFamily="34" charset="0"/>
                <a:cs typeface="Arial" panose="020B0604020202020204" pitchFamily="34" charset="0"/>
              </a:endParaRPr>
            </a:p>
          </p:txBody>
        </p:sp>
        <p:sp>
          <p:nvSpPr>
            <p:cNvPr id="137" name="TextBox 136">
              <a:extLst>
                <a:ext uri="{FF2B5EF4-FFF2-40B4-BE49-F238E27FC236}">
                  <a16:creationId xmlns:a16="http://schemas.microsoft.com/office/drawing/2014/main" id="{C8082386-16F7-02F1-3DE8-D984CEBEDAA2}"/>
                </a:ext>
              </a:extLst>
            </p:cNvPr>
            <p:cNvSpPr txBox="1"/>
            <p:nvPr/>
          </p:nvSpPr>
          <p:spPr>
            <a:xfrm>
              <a:off x="5834894" y="4780183"/>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35%</a:t>
              </a:r>
            </a:p>
          </p:txBody>
        </p:sp>
        <p:sp>
          <p:nvSpPr>
            <p:cNvPr id="138" name="TextBox 137">
              <a:extLst>
                <a:ext uri="{FF2B5EF4-FFF2-40B4-BE49-F238E27FC236}">
                  <a16:creationId xmlns:a16="http://schemas.microsoft.com/office/drawing/2014/main" id="{DB7B4C48-67C6-9C32-3FD7-5CF6E7A4FCDD}"/>
                </a:ext>
              </a:extLst>
            </p:cNvPr>
            <p:cNvSpPr txBox="1"/>
            <p:nvPr/>
          </p:nvSpPr>
          <p:spPr>
            <a:xfrm>
              <a:off x="4084871" y="5045045"/>
              <a:ext cx="436017"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China</a:t>
              </a:r>
            </a:p>
          </p:txBody>
        </p:sp>
        <p:sp>
          <p:nvSpPr>
            <p:cNvPr id="139" name="TextBox 138">
              <a:extLst>
                <a:ext uri="{FF2B5EF4-FFF2-40B4-BE49-F238E27FC236}">
                  <a16:creationId xmlns:a16="http://schemas.microsoft.com/office/drawing/2014/main" id="{03F852D5-D170-5F08-C6C8-321FF7689443}"/>
                </a:ext>
              </a:extLst>
            </p:cNvPr>
            <p:cNvSpPr txBox="1"/>
            <p:nvPr/>
          </p:nvSpPr>
          <p:spPr>
            <a:xfrm>
              <a:off x="5834894" y="5045045"/>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34%</a:t>
              </a:r>
            </a:p>
          </p:txBody>
        </p:sp>
        <p:sp>
          <p:nvSpPr>
            <p:cNvPr id="140" name="TextBox 139">
              <a:extLst>
                <a:ext uri="{FF2B5EF4-FFF2-40B4-BE49-F238E27FC236}">
                  <a16:creationId xmlns:a16="http://schemas.microsoft.com/office/drawing/2014/main" id="{590A1D78-4C63-6557-20A7-7369C676C262}"/>
                </a:ext>
              </a:extLst>
            </p:cNvPr>
            <p:cNvSpPr txBox="1"/>
            <p:nvPr/>
          </p:nvSpPr>
          <p:spPr>
            <a:xfrm>
              <a:off x="4084871" y="5307233"/>
              <a:ext cx="408766"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Israel</a:t>
              </a:r>
            </a:p>
          </p:txBody>
        </p:sp>
        <p:sp>
          <p:nvSpPr>
            <p:cNvPr id="141" name="TextBox 140">
              <a:extLst>
                <a:ext uri="{FF2B5EF4-FFF2-40B4-BE49-F238E27FC236}">
                  <a16:creationId xmlns:a16="http://schemas.microsoft.com/office/drawing/2014/main" id="{7618FCED-FB50-B25A-3AE1-8B207EBF0097}"/>
                </a:ext>
              </a:extLst>
            </p:cNvPr>
            <p:cNvSpPr txBox="1"/>
            <p:nvPr/>
          </p:nvSpPr>
          <p:spPr>
            <a:xfrm>
              <a:off x="5834894" y="5307233"/>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34%</a:t>
              </a:r>
            </a:p>
          </p:txBody>
        </p:sp>
        <p:sp>
          <p:nvSpPr>
            <p:cNvPr id="142" name="TextBox 141">
              <a:extLst>
                <a:ext uri="{FF2B5EF4-FFF2-40B4-BE49-F238E27FC236}">
                  <a16:creationId xmlns:a16="http://schemas.microsoft.com/office/drawing/2014/main" id="{C7D43F1F-96C7-B729-241D-F6840E8A725E}"/>
                </a:ext>
              </a:extLst>
            </p:cNvPr>
            <p:cNvSpPr txBox="1"/>
            <p:nvPr/>
          </p:nvSpPr>
          <p:spPr>
            <a:xfrm>
              <a:off x="4084871" y="1890416"/>
              <a:ext cx="416781" cy="215444"/>
            </a:xfrm>
            <a:prstGeom prst="rect">
              <a:avLst/>
            </a:prstGeom>
            <a:noFill/>
          </p:spPr>
          <p:txBody>
            <a:bodyPr wrap="none" lIns="0" tIns="0" rIns="0" bIns="0" rtlCol="0">
              <a:spAutoFit/>
            </a:bodyPr>
            <a:lstStyle/>
            <a:p>
              <a:r>
                <a:rPr lang="en-US" sz="1400" b="1">
                  <a:solidFill>
                    <a:schemeClr val="bg1"/>
                  </a:solidFill>
                  <a:latin typeface="Arial" panose="020B0604020202020204" pitchFamily="34" charset="0"/>
                  <a:cs typeface="Arial" panose="020B0604020202020204" pitchFamily="34" charset="0"/>
                </a:rPr>
                <a:t>India</a:t>
              </a:r>
            </a:p>
          </p:txBody>
        </p:sp>
        <p:sp>
          <p:nvSpPr>
            <p:cNvPr id="143" name="TextBox 142">
              <a:extLst>
                <a:ext uri="{FF2B5EF4-FFF2-40B4-BE49-F238E27FC236}">
                  <a16:creationId xmlns:a16="http://schemas.microsoft.com/office/drawing/2014/main" id="{17684FEA-C808-90D3-0502-58643F7B3F0C}"/>
                </a:ext>
              </a:extLst>
            </p:cNvPr>
            <p:cNvSpPr txBox="1"/>
            <p:nvPr/>
          </p:nvSpPr>
          <p:spPr>
            <a:xfrm>
              <a:off x="5809246" y="1890416"/>
              <a:ext cx="359074" cy="215444"/>
            </a:xfrm>
            <a:prstGeom prst="rect">
              <a:avLst/>
            </a:prstGeom>
            <a:noFill/>
          </p:spPr>
          <p:txBody>
            <a:bodyPr wrap="none" lIns="0" tIns="0" rIns="0" bIns="0" rtlCol="0">
              <a:spAutoFit/>
            </a:bodyPr>
            <a:lstStyle/>
            <a:p>
              <a:pPr algn="r"/>
              <a:r>
                <a:rPr lang="en-US" sz="1400" b="1">
                  <a:solidFill>
                    <a:schemeClr val="bg1"/>
                  </a:solidFill>
                  <a:latin typeface="Arial" panose="020B0604020202020204" pitchFamily="34" charset="0"/>
                  <a:cs typeface="Arial" panose="020B0604020202020204" pitchFamily="34" charset="0"/>
                </a:rPr>
                <a:t>54%</a:t>
              </a:r>
            </a:p>
          </p:txBody>
        </p:sp>
        <p:sp>
          <p:nvSpPr>
            <p:cNvPr id="239" name="TextBox 238">
              <a:extLst>
                <a:ext uri="{FF2B5EF4-FFF2-40B4-BE49-F238E27FC236}">
                  <a16:creationId xmlns:a16="http://schemas.microsoft.com/office/drawing/2014/main" id="{FD7164E3-A41C-389C-921E-EADE9116E82B}"/>
                </a:ext>
              </a:extLst>
            </p:cNvPr>
            <p:cNvSpPr txBox="1"/>
            <p:nvPr/>
          </p:nvSpPr>
          <p:spPr>
            <a:xfrm>
              <a:off x="6536149" y="1898111"/>
              <a:ext cx="872034"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Puerto Rico</a:t>
              </a:r>
            </a:p>
          </p:txBody>
        </p:sp>
        <p:sp>
          <p:nvSpPr>
            <p:cNvPr id="240" name="TextBox 239">
              <a:extLst>
                <a:ext uri="{FF2B5EF4-FFF2-40B4-BE49-F238E27FC236}">
                  <a16:creationId xmlns:a16="http://schemas.microsoft.com/office/drawing/2014/main" id="{6C09A7BC-5F2E-CA1C-2240-07BD95CC6C88}"/>
                </a:ext>
              </a:extLst>
            </p:cNvPr>
            <p:cNvSpPr txBox="1"/>
            <p:nvPr/>
          </p:nvSpPr>
          <p:spPr>
            <a:xfrm>
              <a:off x="8286172" y="1898111"/>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34%</a:t>
              </a:r>
            </a:p>
          </p:txBody>
        </p:sp>
        <p:sp>
          <p:nvSpPr>
            <p:cNvPr id="243" name="TextBox 242">
              <a:extLst>
                <a:ext uri="{FF2B5EF4-FFF2-40B4-BE49-F238E27FC236}">
                  <a16:creationId xmlns:a16="http://schemas.microsoft.com/office/drawing/2014/main" id="{31ED8529-E2D2-5DBE-3CE9-FA2801492D9C}"/>
                </a:ext>
              </a:extLst>
            </p:cNvPr>
            <p:cNvSpPr txBox="1"/>
            <p:nvPr/>
          </p:nvSpPr>
          <p:spPr>
            <a:xfrm>
              <a:off x="6536149" y="2146170"/>
              <a:ext cx="1235916"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The Netherlands</a:t>
              </a:r>
            </a:p>
          </p:txBody>
        </p:sp>
        <p:sp>
          <p:nvSpPr>
            <p:cNvPr id="244" name="TextBox 243">
              <a:extLst>
                <a:ext uri="{FF2B5EF4-FFF2-40B4-BE49-F238E27FC236}">
                  <a16:creationId xmlns:a16="http://schemas.microsoft.com/office/drawing/2014/main" id="{0C4F7F87-CE2C-1501-7E80-CA97AFDE9F13}"/>
                </a:ext>
              </a:extLst>
            </p:cNvPr>
            <p:cNvSpPr txBox="1"/>
            <p:nvPr/>
          </p:nvSpPr>
          <p:spPr>
            <a:xfrm>
              <a:off x="8286172" y="2146170"/>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33%</a:t>
              </a:r>
            </a:p>
          </p:txBody>
        </p:sp>
        <p:sp>
          <p:nvSpPr>
            <p:cNvPr id="245" name="TextBox 244">
              <a:extLst>
                <a:ext uri="{FF2B5EF4-FFF2-40B4-BE49-F238E27FC236}">
                  <a16:creationId xmlns:a16="http://schemas.microsoft.com/office/drawing/2014/main" id="{5A586E6E-99FD-F6B7-F00A-DD2ECC59586B}"/>
                </a:ext>
              </a:extLst>
            </p:cNvPr>
            <p:cNvSpPr txBox="1"/>
            <p:nvPr/>
          </p:nvSpPr>
          <p:spPr>
            <a:xfrm>
              <a:off x="6536149" y="2418732"/>
              <a:ext cx="621965"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Portugal</a:t>
              </a:r>
            </a:p>
          </p:txBody>
        </p:sp>
        <p:sp>
          <p:nvSpPr>
            <p:cNvPr id="246" name="TextBox 245">
              <a:extLst>
                <a:ext uri="{FF2B5EF4-FFF2-40B4-BE49-F238E27FC236}">
                  <a16:creationId xmlns:a16="http://schemas.microsoft.com/office/drawing/2014/main" id="{1508F128-931E-0537-5EBA-703D651ED93D}"/>
                </a:ext>
              </a:extLst>
            </p:cNvPr>
            <p:cNvSpPr txBox="1"/>
            <p:nvPr/>
          </p:nvSpPr>
          <p:spPr>
            <a:xfrm>
              <a:off x="8286172" y="2418732"/>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32%</a:t>
              </a:r>
            </a:p>
          </p:txBody>
        </p:sp>
        <p:sp>
          <p:nvSpPr>
            <p:cNvPr id="247" name="TextBox 246">
              <a:extLst>
                <a:ext uri="{FF2B5EF4-FFF2-40B4-BE49-F238E27FC236}">
                  <a16:creationId xmlns:a16="http://schemas.microsoft.com/office/drawing/2014/main" id="{CB7E543B-F4FD-47A7-FE0D-F50997B647CD}"/>
                </a:ext>
              </a:extLst>
            </p:cNvPr>
            <p:cNvSpPr txBox="1"/>
            <p:nvPr/>
          </p:nvSpPr>
          <p:spPr>
            <a:xfrm>
              <a:off x="6536149" y="2679313"/>
              <a:ext cx="511358"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Ireland</a:t>
              </a:r>
            </a:p>
          </p:txBody>
        </p:sp>
        <p:sp>
          <p:nvSpPr>
            <p:cNvPr id="248" name="TextBox 247">
              <a:extLst>
                <a:ext uri="{FF2B5EF4-FFF2-40B4-BE49-F238E27FC236}">
                  <a16:creationId xmlns:a16="http://schemas.microsoft.com/office/drawing/2014/main" id="{13D09725-FD9D-FB57-3EB4-552B337BB6AD}"/>
                </a:ext>
              </a:extLst>
            </p:cNvPr>
            <p:cNvSpPr txBox="1"/>
            <p:nvPr/>
          </p:nvSpPr>
          <p:spPr>
            <a:xfrm>
              <a:off x="8286172" y="2679313"/>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31%</a:t>
              </a:r>
            </a:p>
          </p:txBody>
        </p:sp>
        <p:sp>
          <p:nvSpPr>
            <p:cNvPr id="249" name="TextBox 248">
              <a:extLst>
                <a:ext uri="{FF2B5EF4-FFF2-40B4-BE49-F238E27FC236}">
                  <a16:creationId xmlns:a16="http://schemas.microsoft.com/office/drawing/2014/main" id="{F9F1F85D-4578-2FA9-C20A-ABEB4558292A}"/>
                </a:ext>
              </a:extLst>
            </p:cNvPr>
            <p:cNvSpPr txBox="1"/>
            <p:nvPr/>
          </p:nvSpPr>
          <p:spPr>
            <a:xfrm>
              <a:off x="6536149" y="2941294"/>
              <a:ext cx="649217"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Australia</a:t>
              </a:r>
            </a:p>
          </p:txBody>
        </p:sp>
        <p:sp>
          <p:nvSpPr>
            <p:cNvPr id="250" name="TextBox 249">
              <a:extLst>
                <a:ext uri="{FF2B5EF4-FFF2-40B4-BE49-F238E27FC236}">
                  <a16:creationId xmlns:a16="http://schemas.microsoft.com/office/drawing/2014/main" id="{213D5841-BFA0-CA52-7506-A1A9882314FD}"/>
                </a:ext>
              </a:extLst>
            </p:cNvPr>
            <p:cNvSpPr txBox="1"/>
            <p:nvPr/>
          </p:nvSpPr>
          <p:spPr>
            <a:xfrm>
              <a:off x="8286172" y="2941294"/>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27%</a:t>
              </a:r>
            </a:p>
          </p:txBody>
        </p:sp>
        <p:sp>
          <p:nvSpPr>
            <p:cNvPr id="253" name="TextBox 252">
              <a:extLst>
                <a:ext uri="{FF2B5EF4-FFF2-40B4-BE49-F238E27FC236}">
                  <a16:creationId xmlns:a16="http://schemas.microsoft.com/office/drawing/2014/main" id="{53B8C6A2-45C0-303B-B1DB-61458DD46331}"/>
                </a:ext>
              </a:extLst>
            </p:cNvPr>
            <p:cNvSpPr txBox="1"/>
            <p:nvPr/>
          </p:nvSpPr>
          <p:spPr>
            <a:xfrm>
              <a:off x="6536149" y="3468551"/>
              <a:ext cx="520142"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Taiwan</a:t>
              </a:r>
            </a:p>
          </p:txBody>
        </p:sp>
        <p:sp>
          <p:nvSpPr>
            <p:cNvPr id="254" name="TextBox 253">
              <a:extLst>
                <a:ext uri="{FF2B5EF4-FFF2-40B4-BE49-F238E27FC236}">
                  <a16:creationId xmlns:a16="http://schemas.microsoft.com/office/drawing/2014/main" id="{A8CE4003-ED55-1D2D-A0EC-792F058A2134}"/>
                </a:ext>
              </a:extLst>
            </p:cNvPr>
            <p:cNvSpPr txBox="1"/>
            <p:nvPr/>
          </p:nvSpPr>
          <p:spPr>
            <a:xfrm>
              <a:off x="8286172" y="3468551"/>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26%</a:t>
              </a:r>
            </a:p>
          </p:txBody>
        </p:sp>
        <p:sp>
          <p:nvSpPr>
            <p:cNvPr id="255" name="TextBox 254">
              <a:extLst>
                <a:ext uri="{FF2B5EF4-FFF2-40B4-BE49-F238E27FC236}">
                  <a16:creationId xmlns:a16="http://schemas.microsoft.com/office/drawing/2014/main" id="{89E630FF-E7C0-B7B4-8A7E-B65F722755D9}"/>
                </a:ext>
              </a:extLst>
            </p:cNvPr>
            <p:cNvSpPr txBox="1"/>
            <p:nvPr/>
          </p:nvSpPr>
          <p:spPr>
            <a:xfrm>
              <a:off x="6536149" y="3728901"/>
              <a:ext cx="1168590"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Czech Republic</a:t>
              </a:r>
              <a:endParaRPr lang="en-US" sz="1300">
                <a:solidFill>
                  <a:schemeClr val="accent1"/>
                </a:solidFill>
                <a:latin typeface="Arial" panose="020B0604020202020204" pitchFamily="34" charset="0"/>
                <a:cs typeface="Arial" panose="020B0604020202020204" pitchFamily="34" charset="0"/>
              </a:endParaRPr>
            </a:p>
          </p:txBody>
        </p:sp>
        <p:sp>
          <p:nvSpPr>
            <p:cNvPr id="256" name="TextBox 255">
              <a:extLst>
                <a:ext uri="{FF2B5EF4-FFF2-40B4-BE49-F238E27FC236}">
                  <a16:creationId xmlns:a16="http://schemas.microsoft.com/office/drawing/2014/main" id="{A9C7A928-657F-3963-3627-E838737FB0C4}"/>
                </a:ext>
              </a:extLst>
            </p:cNvPr>
            <p:cNvSpPr txBox="1"/>
            <p:nvPr/>
          </p:nvSpPr>
          <p:spPr>
            <a:xfrm>
              <a:off x="8286172" y="3728901"/>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25%</a:t>
              </a:r>
            </a:p>
          </p:txBody>
        </p:sp>
        <p:sp>
          <p:nvSpPr>
            <p:cNvPr id="257" name="TextBox 256">
              <a:extLst>
                <a:ext uri="{FF2B5EF4-FFF2-40B4-BE49-F238E27FC236}">
                  <a16:creationId xmlns:a16="http://schemas.microsoft.com/office/drawing/2014/main" id="{43736356-4871-603B-1FC2-627B25F0D830}"/>
                </a:ext>
              </a:extLst>
            </p:cNvPr>
            <p:cNvSpPr txBox="1"/>
            <p:nvPr/>
          </p:nvSpPr>
          <p:spPr>
            <a:xfrm>
              <a:off x="6536149" y="3990588"/>
              <a:ext cx="548227"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Türkiye</a:t>
              </a:r>
            </a:p>
          </p:txBody>
        </p:sp>
        <p:sp>
          <p:nvSpPr>
            <p:cNvPr id="258" name="TextBox 257">
              <a:extLst>
                <a:ext uri="{FF2B5EF4-FFF2-40B4-BE49-F238E27FC236}">
                  <a16:creationId xmlns:a16="http://schemas.microsoft.com/office/drawing/2014/main" id="{F9191526-47B8-E071-0195-DF4BD2EB083A}"/>
                </a:ext>
              </a:extLst>
            </p:cNvPr>
            <p:cNvSpPr txBox="1"/>
            <p:nvPr/>
          </p:nvSpPr>
          <p:spPr>
            <a:xfrm>
              <a:off x="8286172" y="3990588"/>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25%</a:t>
              </a:r>
            </a:p>
          </p:txBody>
        </p:sp>
        <p:sp>
          <p:nvSpPr>
            <p:cNvPr id="259" name="TextBox 258">
              <a:extLst>
                <a:ext uri="{FF2B5EF4-FFF2-40B4-BE49-F238E27FC236}">
                  <a16:creationId xmlns:a16="http://schemas.microsoft.com/office/drawing/2014/main" id="{24B11E70-1100-5D6B-0917-1B0417B09B8F}"/>
                </a:ext>
              </a:extLst>
            </p:cNvPr>
            <p:cNvSpPr txBox="1"/>
            <p:nvPr/>
          </p:nvSpPr>
          <p:spPr>
            <a:xfrm>
              <a:off x="6536149" y="4252776"/>
              <a:ext cx="631583"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Hungary</a:t>
              </a:r>
            </a:p>
          </p:txBody>
        </p:sp>
        <p:sp>
          <p:nvSpPr>
            <p:cNvPr id="260" name="TextBox 259">
              <a:extLst>
                <a:ext uri="{FF2B5EF4-FFF2-40B4-BE49-F238E27FC236}">
                  <a16:creationId xmlns:a16="http://schemas.microsoft.com/office/drawing/2014/main" id="{06CDC346-07EB-AD13-0ECA-3A4BA6FABE93}"/>
                </a:ext>
              </a:extLst>
            </p:cNvPr>
            <p:cNvSpPr txBox="1"/>
            <p:nvPr/>
          </p:nvSpPr>
          <p:spPr>
            <a:xfrm>
              <a:off x="8286172" y="4252776"/>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24%</a:t>
              </a:r>
            </a:p>
          </p:txBody>
        </p:sp>
        <p:sp>
          <p:nvSpPr>
            <p:cNvPr id="261" name="TextBox 260">
              <a:extLst>
                <a:ext uri="{FF2B5EF4-FFF2-40B4-BE49-F238E27FC236}">
                  <a16:creationId xmlns:a16="http://schemas.microsoft.com/office/drawing/2014/main" id="{C1BDEC44-22E3-34E9-9B99-88E6FB191BAE}"/>
                </a:ext>
              </a:extLst>
            </p:cNvPr>
            <p:cNvSpPr txBox="1"/>
            <p:nvPr/>
          </p:nvSpPr>
          <p:spPr>
            <a:xfrm>
              <a:off x="6536149" y="4517638"/>
              <a:ext cx="323807"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U.K.</a:t>
              </a:r>
            </a:p>
          </p:txBody>
        </p:sp>
        <p:sp>
          <p:nvSpPr>
            <p:cNvPr id="262" name="TextBox 261">
              <a:extLst>
                <a:ext uri="{FF2B5EF4-FFF2-40B4-BE49-F238E27FC236}">
                  <a16:creationId xmlns:a16="http://schemas.microsoft.com/office/drawing/2014/main" id="{2BF8DFCB-E445-B5A9-A673-134901013FA7}"/>
                </a:ext>
              </a:extLst>
            </p:cNvPr>
            <p:cNvSpPr txBox="1"/>
            <p:nvPr/>
          </p:nvSpPr>
          <p:spPr>
            <a:xfrm>
              <a:off x="8286172" y="4517638"/>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23%</a:t>
              </a:r>
            </a:p>
          </p:txBody>
        </p:sp>
        <p:sp>
          <p:nvSpPr>
            <p:cNvPr id="263" name="TextBox 262">
              <a:extLst>
                <a:ext uri="{FF2B5EF4-FFF2-40B4-BE49-F238E27FC236}">
                  <a16:creationId xmlns:a16="http://schemas.microsoft.com/office/drawing/2014/main" id="{9F214B81-C4E4-4FF8-8974-71D92DDF4DBB}"/>
                </a:ext>
              </a:extLst>
            </p:cNvPr>
            <p:cNvSpPr txBox="1"/>
            <p:nvPr/>
          </p:nvSpPr>
          <p:spPr>
            <a:xfrm>
              <a:off x="6536149" y="4779826"/>
              <a:ext cx="862416"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Switzerland</a:t>
              </a:r>
            </a:p>
          </p:txBody>
        </p:sp>
        <p:sp>
          <p:nvSpPr>
            <p:cNvPr id="264" name="TextBox 263">
              <a:extLst>
                <a:ext uri="{FF2B5EF4-FFF2-40B4-BE49-F238E27FC236}">
                  <a16:creationId xmlns:a16="http://schemas.microsoft.com/office/drawing/2014/main" id="{9416A58C-87EB-21A3-7120-CE64150388D5}"/>
                </a:ext>
              </a:extLst>
            </p:cNvPr>
            <p:cNvSpPr txBox="1"/>
            <p:nvPr/>
          </p:nvSpPr>
          <p:spPr>
            <a:xfrm>
              <a:off x="8286172" y="4779826"/>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21%</a:t>
              </a:r>
            </a:p>
          </p:txBody>
        </p:sp>
        <p:sp>
          <p:nvSpPr>
            <p:cNvPr id="265" name="TextBox 264">
              <a:extLst>
                <a:ext uri="{FF2B5EF4-FFF2-40B4-BE49-F238E27FC236}">
                  <a16:creationId xmlns:a16="http://schemas.microsoft.com/office/drawing/2014/main" id="{1CE9D9DC-13E4-678C-5A0E-997B1653B3D4}"/>
                </a:ext>
              </a:extLst>
            </p:cNvPr>
            <p:cNvSpPr txBox="1"/>
            <p:nvPr/>
          </p:nvSpPr>
          <p:spPr>
            <a:xfrm>
              <a:off x="6536149" y="3202170"/>
              <a:ext cx="565861"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Norway</a:t>
              </a:r>
            </a:p>
          </p:txBody>
        </p:sp>
        <p:sp>
          <p:nvSpPr>
            <p:cNvPr id="266" name="TextBox 265">
              <a:extLst>
                <a:ext uri="{FF2B5EF4-FFF2-40B4-BE49-F238E27FC236}">
                  <a16:creationId xmlns:a16="http://schemas.microsoft.com/office/drawing/2014/main" id="{A562E44F-31F2-8710-CFF5-EC0724A1A38C}"/>
                </a:ext>
              </a:extLst>
            </p:cNvPr>
            <p:cNvSpPr txBox="1"/>
            <p:nvPr/>
          </p:nvSpPr>
          <p:spPr>
            <a:xfrm>
              <a:off x="8286172" y="3202170"/>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26%</a:t>
              </a:r>
            </a:p>
          </p:txBody>
        </p:sp>
        <p:sp>
          <p:nvSpPr>
            <p:cNvPr id="284" name="TextBox 283">
              <a:extLst>
                <a:ext uri="{FF2B5EF4-FFF2-40B4-BE49-F238E27FC236}">
                  <a16:creationId xmlns:a16="http://schemas.microsoft.com/office/drawing/2014/main" id="{A4B29AE3-A056-C7C6-B00C-EDCC878D2DA3}"/>
                </a:ext>
              </a:extLst>
            </p:cNvPr>
            <p:cNvSpPr txBox="1"/>
            <p:nvPr/>
          </p:nvSpPr>
          <p:spPr>
            <a:xfrm>
              <a:off x="6526736" y="5303279"/>
              <a:ext cx="519373"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Poland</a:t>
              </a:r>
            </a:p>
          </p:txBody>
        </p:sp>
        <p:sp>
          <p:nvSpPr>
            <p:cNvPr id="285" name="TextBox 284">
              <a:extLst>
                <a:ext uri="{FF2B5EF4-FFF2-40B4-BE49-F238E27FC236}">
                  <a16:creationId xmlns:a16="http://schemas.microsoft.com/office/drawing/2014/main" id="{500CA58A-4D6F-4F04-A25B-DD9F394E944E}"/>
                </a:ext>
              </a:extLst>
            </p:cNvPr>
            <p:cNvSpPr txBox="1"/>
            <p:nvPr/>
          </p:nvSpPr>
          <p:spPr>
            <a:xfrm>
              <a:off x="8276759" y="5303279"/>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18%</a:t>
              </a:r>
            </a:p>
          </p:txBody>
        </p:sp>
        <p:sp>
          <p:nvSpPr>
            <p:cNvPr id="286" name="TextBox 285">
              <a:extLst>
                <a:ext uri="{FF2B5EF4-FFF2-40B4-BE49-F238E27FC236}">
                  <a16:creationId xmlns:a16="http://schemas.microsoft.com/office/drawing/2014/main" id="{F8A6FD92-D1C9-BE0F-5836-C87A0AFABEF0}"/>
                </a:ext>
              </a:extLst>
            </p:cNvPr>
            <p:cNvSpPr txBox="1"/>
            <p:nvPr/>
          </p:nvSpPr>
          <p:spPr>
            <a:xfrm>
              <a:off x="8987427" y="1898111"/>
              <a:ext cx="426399"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Spain</a:t>
              </a:r>
              <a:endParaRPr lang="en-US" sz="1300">
                <a:solidFill>
                  <a:schemeClr val="accent1"/>
                </a:solidFill>
                <a:latin typeface="Arial" panose="020B0604020202020204" pitchFamily="34" charset="0"/>
                <a:cs typeface="Arial" panose="020B0604020202020204" pitchFamily="34" charset="0"/>
              </a:endParaRPr>
            </a:p>
          </p:txBody>
        </p:sp>
        <p:sp>
          <p:nvSpPr>
            <p:cNvPr id="287" name="TextBox 286">
              <a:extLst>
                <a:ext uri="{FF2B5EF4-FFF2-40B4-BE49-F238E27FC236}">
                  <a16:creationId xmlns:a16="http://schemas.microsoft.com/office/drawing/2014/main" id="{6FA8FFA6-C37B-74A0-1D77-DFDDD3880933}"/>
                </a:ext>
              </a:extLst>
            </p:cNvPr>
            <p:cNvSpPr txBox="1"/>
            <p:nvPr/>
          </p:nvSpPr>
          <p:spPr>
            <a:xfrm>
              <a:off x="10737450" y="1898111"/>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18%</a:t>
              </a:r>
            </a:p>
          </p:txBody>
        </p:sp>
        <p:sp>
          <p:nvSpPr>
            <p:cNvPr id="288" name="TextBox 287">
              <a:extLst>
                <a:ext uri="{FF2B5EF4-FFF2-40B4-BE49-F238E27FC236}">
                  <a16:creationId xmlns:a16="http://schemas.microsoft.com/office/drawing/2014/main" id="{B7B4AF9E-6751-083C-AAAD-1BD727F5AD08}"/>
                </a:ext>
              </a:extLst>
            </p:cNvPr>
            <p:cNvSpPr txBox="1"/>
            <p:nvPr/>
          </p:nvSpPr>
          <p:spPr>
            <a:xfrm>
              <a:off x="8987427" y="2160568"/>
              <a:ext cx="714939"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Argentina</a:t>
              </a:r>
            </a:p>
          </p:txBody>
        </p:sp>
        <p:sp>
          <p:nvSpPr>
            <p:cNvPr id="289" name="TextBox 288">
              <a:extLst>
                <a:ext uri="{FF2B5EF4-FFF2-40B4-BE49-F238E27FC236}">
                  <a16:creationId xmlns:a16="http://schemas.microsoft.com/office/drawing/2014/main" id="{AC308E20-E5AD-DA3E-95F7-794ADD56D280}"/>
                </a:ext>
              </a:extLst>
            </p:cNvPr>
            <p:cNvSpPr txBox="1"/>
            <p:nvPr/>
          </p:nvSpPr>
          <p:spPr>
            <a:xfrm>
              <a:off x="10737450" y="2160568"/>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16%</a:t>
              </a:r>
            </a:p>
          </p:txBody>
        </p:sp>
        <p:sp>
          <p:nvSpPr>
            <p:cNvPr id="290" name="TextBox 289">
              <a:extLst>
                <a:ext uri="{FF2B5EF4-FFF2-40B4-BE49-F238E27FC236}">
                  <a16:creationId xmlns:a16="http://schemas.microsoft.com/office/drawing/2014/main" id="{0345CACC-7A91-E322-BAEA-5EFD0F4D3187}"/>
                </a:ext>
              </a:extLst>
            </p:cNvPr>
            <p:cNvSpPr txBox="1"/>
            <p:nvPr/>
          </p:nvSpPr>
          <p:spPr>
            <a:xfrm>
              <a:off x="8987427" y="2422756"/>
              <a:ext cx="602729"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Belgium</a:t>
              </a:r>
            </a:p>
          </p:txBody>
        </p:sp>
        <p:sp>
          <p:nvSpPr>
            <p:cNvPr id="291" name="TextBox 290">
              <a:extLst>
                <a:ext uri="{FF2B5EF4-FFF2-40B4-BE49-F238E27FC236}">
                  <a16:creationId xmlns:a16="http://schemas.microsoft.com/office/drawing/2014/main" id="{A4BD20ED-8C68-1E6A-AF32-0A6535377821}"/>
                </a:ext>
              </a:extLst>
            </p:cNvPr>
            <p:cNvSpPr txBox="1"/>
            <p:nvPr/>
          </p:nvSpPr>
          <p:spPr>
            <a:xfrm>
              <a:off x="10737450" y="2422756"/>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16%</a:t>
              </a:r>
            </a:p>
          </p:txBody>
        </p:sp>
        <p:sp>
          <p:nvSpPr>
            <p:cNvPr id="292" name="TextBox 291">
              <a:extLst>
                <a:ext uri="{FF2B5EF4-FFF2-40B4-BE49-F238E27FC236}">
                  <a16:creationId xmlns:a16="http://schemas.microsoft.com/office/drawing/2014/main" id="{C8443CAB-062A-D799-B61A-EC69009585CA}"/>
                </a:ext>
              </a:extLst>
            </p:cNvPr>
            <p:cNvSpPr txBox="1"/>
            <p:nvPr/>
          </p:nvSpPr>
          <p:spPr>
            <a:xfrm>
              <a:off x="8987427" y="2684443"/>
              <a:ext cx="306174"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Italy</a:t>
              </a:r>
            </a:p>
          </p:txBody>
        </p:sp>
        <p:sp>
          <p:nvSpPr>
            <p:cNvPr id="293" name="TextBox 292">
              <a:extLst>
                <a:ext uri="{FF2B5EF4-FFF2-40B4-BE49-F238E27FC236}">
                  <a16:creationId xmlns:a16="http://schemas.microsoft.com/office/drawing/2014/main" id="{42DA8573-A20B-AFB9-8523-927B1B47F824}"/>
                </a:ext>
              </a:extLst>
            </p:cNvPr>
            <p:cNvSpPr txBox="1"/>
            <p:nvPr/>
          </p:nvSpPr>
          <p:spPr>
            <a:xfrm>
              <a:off x="10737450" y="2684443"/>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16%</a:t>
              </a:r>
            </a:p>
          </p:txBody>
        </p:sp>
        <p:sp>
          <p:nvSpPr>
            <p:cNvPr id="294" name="TextBox 293">
              <a:extLst>
                <a:ext uri="{FF2B5EF4-FFF2-40B4-BE49-F238E27FC236}">
                  <a16:creationId xmlns:a16="http://schemas.microsoft.com/office/drawing/2014/main" id="{87E82B68-D0F6-2C4A-A691-AFFA8C2DC3AB}"/>
                </a:ext>
              </a:extLst>
            </p:cNvPr>
            <p:cNvSpPr txBox="1"/>
            <p:nvPr/>
          </p:nvSpPr>
          <p:spPr>
            <a:xfrm>
              <a:off x="8987427" y="2946631"/>
              <a:ext cx="444032"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Chile</a:t>
              </a:r>
              <a:r>
                <a:rPr lang="en-US" sz="1300">
                  <a:solidFill>
                    <a:schemeClr val="accent1"/>
                  </a:solidFill>
                  <a:latin typeface="Arial" panose="020B0604020202020204" pitchFamily="34" charset="0"/>
                  <a:cs typeface="Arial" panose="020B0604020202020204" pitchFamily="34" charset="0"/>
                </a:rPr>
                <a:t>*</a:t>
              </a:r>
            </a:p>
          </p:txBody>
        </p:sp>
        <p:sp>
          <p:nvSpPr>
            <p:cNvPr id="295" name="TextBox 294">
              <a:extLst>
                <a:ext uri="{FF2B5EF4-FFF2-40B4-BE49-F238E27FC236}">
                  <a16:creationId xmlns:a16="http://schemas.microsoft.com/office/drawing/2014/main" id="{F886A42F-F405-911D-B232-BA6926F80683}"/>
                </a:ext>
              </a:extLst>
            </p:cNvPr>
            <p:cNvSpPr txBox="1"/>
            <p:nvPr/>
          </p:nvSpPr>
          <p:spPr>
            <a:xfrm>
              <a:off x="10737450" y="2946631"/>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15%</a:t>
              </a:r>
            </a:p>
          </p:txBody>
        </p:sp>
        <p:sp>
          <p:nvSpPr>
            <p:cNvPr id="296" name="TextBox 295">
              <a:extLst>
                <a:ext uri="{FF2B5EF4-FFF2-40B4-BE49-F238E27FC236}">
                  <a16:creationId xmlns:a16="http://schemas.microsoft.com/office/drawing/2014/main" id="{AF220BD8-59DD-E4B7-DF53-053A8EE75E1C}"/>
                </a:ext>
              </a:extLst>
            </p:cNvPr>
            <p:cNvSpPr txBox="1"/>
            <p:nvPr/>
          </p:nvSpPr>
          <p:spPr>
            <a:xfrm>
              <a:off x="8987427" y="3211493"/>
              <a:ext cx="687689"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Germany</a:t>
              </a:r>
            </a:p>
          </p:txBody>
        </p:sp>
        <p:sp>
          <p:nvSpPr>
            <p:cNvPr id="297" name="TextBox 296">
              <a:extLst>
                <a:ext uri="{FF2B5EF4-FFF2-40B4-BE49-F238E27FC236}">
                  <a16:creationId xmlns:a16="http://schemas.microsoft.com/office/drawing/2014/main" id="{8635C691-9B1F-CBBF-D2C0-87EEEE8AC067}"/>
                </a:ext>
              </a:extLst>
            </p:cNvPr>
            <p:cNvSpPr txBox="1"/>
            <p:nvPr/>
          </p:nvSpPr>
          <p:spPr>
            <a:xfrm>
              <a:off x="10737450" y="3211493"/>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15%</a:t>
              </a:r>
            </a:p>
          </p:txBody>
        </p:sp>
        <p:sp>
          <p:nvSpPr>
            <p:cNvPr id="298" name="TextBox 297">
              <a:extLst>
                <a:ext uri="{FF2B5EF4-FFF2-40B4-BE49-F238E27FC236}">
                  <a16:creationId xmlns:a16="http://schemas.microsoft.com/office/drawing/2014/main" id="{06EF5668-B2F7-6BC8-9F03-C31B529CB376}"/>
                </a:ext>
              </a:extLst>
            </p:cNvPr>
            <p:cNvSpPr txBox="1"/>
            <p:nvPr/>
          </p:nvSpPr>
          <p:spPr>
            <a:xfrm>
              <a:off x="8987427" y="3473681"/>
              <a:ext cx="548227"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Greece</a:t>
              </a:r>
            </a:p>
          </p:txBody>
        </p:sp>
        <p:sp>
          <p:nvSpPr>
            <p:cNvPr id="299" name="TextBox 298">
              <a:extLst>
                <a:ext uri="{FF2B5EF4-FFF2-40B4-BE49-F238E27FC236}">
                  <a16:creationId xmlns:a16="http://schemas.microsoft.com/office/drawing/2014/main" id="{66BD9CBA-AFB9-888F-1AB9-C89F479BAEE5}"/>
                </a:ext>
              </a:extLst>
            </p:cNvPr>
            <p:cNvSpPr txBox="1"/>
            <p:nvPr/>
          </p:nvSpPr>
          <p:spPr>
            <a:xfrm>
              <a:off x="10737450" y="3473681"/>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15%</a:t>
              </a:r>
            </a:p>
          </p:txBody>
        </p:sp>
        <p:sp>
          <p:nvSpPr>
            <p:cNvPr id="300" name="TextBox 299">
              <a:extLst>
                <a:ext uri="{FF2B5EF4-FFF2-40B4-BE49-F238E27FC236}">
                  <a16:creationId xmlns:a16="http://schemas.microsoft.com/office/drawing/2014/main" id="{0F37AE34-B591-E73E-BFD7-FB5BD6C0155A}"/>
                </a:ext>
              </a:extLst>
            </p:cNvPr>
            <p:cNvSpPr txBox="1"/>
            <p:nvPr/>
          </p:nvSpPr>
          <p:spPr>
            <a:xfrm>
              <a:off x="8987427" y="3734031"/>
              <a:ext cx="835165"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Hong Kong</a:t>
              </a:r>
            </a:p>
          </p:txBody>
        </p:sp>
        <p:sp>
          <p:nvSpPr>
            <p:cNvPr id="301" name="TextBox 300">
              <a:extLst>
                <a:ext uri="{FF2B5EF4-FFF2-40B4-BE49-F238E27FC236}">
                  <a16:creationId xmlns:a16="http://schemas.microsoft.com/office/drawing/2014/main" id="{A795D9B7-1F79-FD89-59B8-B8F721088C65}"/>
                </a:ext>
              </a:extLst>
            </p:cNvPr>
            <p:cNvSpPr txBox="1"/>
            <p:nvPr/>
          </p:nvSpPr>
          <p:spPr>
            <a:xfrm>
              <a:off x="10737450" y="3734031"/>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14%</a:t>
              </a:r>
            </a:p>
          </p:txBody>
        </p:sp>
        <p:sp>
          <p:nvSpPr>
            <p:cNvPr id="302" name="TextBox 301">
              <a:extLst>
                <a:ext uri="{FF2B5EF4-FFF2-40B4-BE49-F238E27FC236}">
                  <a16:creationId xmlns:a16="http://schemas.microsoft.com/office/drawing/2014/main" id="{C14DBE4D-FDF7-2FB3-C058-DDEFD6EFA2B2}"/>
                </a:ext>
              </a:extLst>
            </p:cNvPr>
            <p:cNvSpPr txBox="1"/>
            <p:nvPr/>
          </p:nvSpPr>
          <p:spPr>
            <a:xfrm>
              <a:off x="8987427" y="3995718"/>
              <a:ext cx="520976"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France</a:t>
              </a:r>
            </a:p>
          </p:txBody>
        </p:sp>
        <p:sp>
          <p:nvSpPr>
            <p:cNvPr id="303" name="TextBox 302">
              <a:extLst>
                <a:ext uri="{FF2B5EF4-FFF2-40B4-BE49-F238E27FC236}">
                  <a16:creationId xmlns:a16="http://schemas.microsoft.com/office/drawing/2014/main" id="{FBF5A2A9-9829-ADF5-AB66-092F4270AF76}"/>
                </a:ext>
              </a:extLst>
            </p:cNvPr>
            <p:cNvSpPr txBox="1"/>
            <p:nvPr/>
          </p:nvSpPr>
          <p:spPr>
            <a:xfrm>
              <a:off x="10737450" y="3995718"/>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13%</a:t>
              </a:r>
            </a:p>
          </p:txBody>
        </p:sp>
        <p:sp>
          <p:nvSpPr>
            <p:cNvPr id="304" name="TextBox 303">
              <a:extLst>
                <a:ext uri="{FF2B5EF4-FFF2-40B4-BE49-F238E27FC236}">
                  <a16:creationId xmlns:a16="http://schemas.microsoft.com/office/drawing/2014/main" id="{6B3013B7-1218-C373-5256-7CDE59B8CB85}"/>
                </a:ext>
              </a:extLst>
            </p:cNvPr>
            <p:cNvSpPr txBox="1"/>
            <p:nvPr/>
          </p:nvSpPr>
          <p:spPr>
            <a:xfrm>
              <a:off x="8987427" y="4257906"/>
              <a:ext cx="761427"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Singapore</a:t>
              </a:r>
            </a:p>
          </p:txBody>
        </p:sp>
        <p:sp>
          <p:nvSpPr>
            <p:cNvPr id="305" name="TextBox 304">
              <a:extLst>
                <a:ext uri="{FF2B5EF4-FFF2-40B4-BE49-F238E27FC236}">
                  <a16:creationId xmlns:a16="http://schemas.microsoft.com/office/drawing/2014/main" id="{1A5E37DF-E0D9-719D-CC64-93A9BA45E3E9}"/>
                </a:ext>
              </a:extLst>
            </p:cNvPr>
            <p:cNvSpPr txBox="1"/>
            <p:nvPr/>
          </p:nvSpPr>
          <p:spPr>
            <a:xfrm>
              <a:off x="10737450" y="4257906"/>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13%</a:t>
              </a:r>
            </a:p>
          </p:txBody>
        </p:sp>
        <p:sp>
          <p:nvSpPr>
            <p:cNvPr id="306" name="TextBox 305">
              <a:extLst>
                <a:ext uri="{FF2B5EF4-FFF2-40B4-BE49-F238E27FC236}">
                  <a16:creationId xmlns:a16="http://schemas.microsoft.com/office/drawing/2014/main" id="{40896FA3-1A8F-30F6-E3A0-6DC4F25DBABE}"/>
                </a:ext>
              </a:extLst>
            </p:cNvPr>
            <p:cNvSpPr txBox="1"/>
            <p:nvPr/>
          </p:nvSpPr>
          <p:spPr>
            <a:xfrm>
              <a:off x="8987427" y="4522768"/>
              <a:ext cx="548227"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Finland</a:t>
              </a:r>
            </a:p>
          </p:txBody>
        </p:sp>
        <p:sp>
          <p:nvSpPr>
            <p:cNvPr id="307" name="TextBox 306">
              <a:extLst>
                <a:ext uri="{FF2B5EF4-FFF2-40B4-BE49-F238E27FC236}">
                  <a16:creationId xmlns:a16="http://schemas.microsoft.com/office/drawing/2014/main" id="{4743AB09-280F-2BDA-9F7A-C25F3623DB57}"/>
                </a:ext>
              </a:extLst>
            </p:cNvPr>
            <p:cNvSpPr txBox="1"/>
            <p:nvPr/>
          </p:nvSpPr>
          <p:spPr>
            <a:xfrm>
              <a:off x="10749826" y="4522768"/>
              <a:ext cx="321050"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11%</a:t>
              </a:r>
            </a:p>
          </p:txBody>
        </p:sp>
        <p:sp>
          <p:nvSpPr>
            <p:cNvPr id="310" name="TextBox 309">
              <a:extLst>
                <a:ext uri="{FF2B5EF4-FFF2-40B4-BE49-F238E27FC236}">
                  <a16:creationId xmlns:a16="http://schemas.microsoft.com/office/drawing/2014/main" id="{8EEC4C08-EE6A-237C-F212-4DF17D86EEBD}"/>
                </a:ext>
              </a:extLst>
            </p:cNvPr>
            <p:cNvSpPr txBox="1"/>
            <p:nvPr/>
          </p:nvSpPr>
          <p:spPr>
            <a:xfrm>
              <a:off x="6528198" y="5041911"/>
              <a:ext cx="761402" cy="200055"/>
            </a:xfrm>
            <a:prstGeom prst="rect">
              <a:avLst/>
            </a:prstGeom>
            <a:noFill/>
          </p:spPr>
          <p:txBody>
            <a:bodyPr wrap="square" lIns="0" tIns="0" rIns="0" bIns="0" rtlCol="0">
              <a:spAutoFit/>
            </a:bodyPr>
            <a:lstStyle/>
            <a:p>
              <a:r>
                <a:rPr lang="en-US" sz="1300">
                  <a:latin typeface="Arial" panose="020B0604020202020204" pitchFamily="34" charset="0"/>
                  <a:cs typeface="Arial" panose="020B0604020202020204" pitchFamily="34" charset="0"/>
                </a:rPr>
                <a:t>Canada</a:t>
              </a:r>
            </a:p>
          </p:txBody>
        </p:sp>
        <p:sp>
          <p:nvSpPr>
            <p:cNvPr id="311" name="TextBox 310">
              <a:extLst>
                <a:ext uri="{FF2B5EF4-FFF2-40B4-BE49-F238E27FC236}">
                  <a16:creationId xmlns:a16="http://schemas.microsoft.com/office/drawing/2014/main" id="{5A056E14-2056-0B70-4EF3-5B69F0CEA6E7}"/>
                </a:ext>
              </a:extLst>
            </p:cNvPr>
            <p:cNvSpPr txBox="1"/>
            <p:nvPr/>
          </p:nvSpPr>
          <p:spPr>
            <a:xfrm>
              <a:off x="8278221" y="5041911"/>
              <a:ext cx="333426"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19%</a:t>
              </a:r>
            </a:p>
          </p:txBody>
        </p:sp>
        <p:sp>
          <p:nvSpPr>
            <p:cNvPr id="18" name="TextBox 17">
              <a:extLst>
                <a:ext uri="{FF2B5EF4-FFF2-40B4-BE49-F238E27FC236}">
                  <a16:creationId xmlns:a16="http://schemas.microsoft.com/office/drawing/2014/main" id="{479F363F-5144-2CF9-571C-8FB2EAD0CB52}"/>
                </a:ext>
              </a:extLst>
            </p:cNvPr>
            <p:cNvSpPr txBox="1"/>
            <p:nvPr/>
          </p:nvSpPr>
          <p:spPr>
            <a:xfrm>
              <a:off x="8987427" y="4793265"/>
              <a:ext cx="455253"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Japan</a:t>
              </a:r>
            </a:p>
          </p:txBody>
        </p:sp>
        <p:sp>
          <p:nvSpPr>
            <p:cNvPr id="19" name="TextBox 18">
              <a:extLst>
                <a:ext uri="{FF2B5EF4-FFF2-40B4-BE49-F238E27FC236}">
                  <a16:creationId xmlns:a16="http://schemas.microsoft.com/office/drawing/2014/main" id="{26BA4AB6-A10D-9F3D-8199-0E70638B0E17}"/>
                </a:ext>
              </a:extLst>
            </p:cNvPr>
            <p:cNvSpPr txBox="1"/>
            <p:nvPr/>
          </p:nvSpPr>
          <p:spPr>
            <a:xfrm>
              <a:off x="10830426" y="4793265"/>
              <a:ext cx="240450"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7%</a:t>
              </a:r>
            </a:p>
          </p:txBody>
        </p:sp>
        <p:sp>
          <p:nvSpPr>
            <p:cNvPr id="23" name="Rectangle 22">
              <a:extLst>
                <a:ext uri="{FF2B5EF4-FFF2-40B4-BE49-F238E27FC236}">
                  <a16:creationId xmlns:a16="http://schemas.microsoft.com/office/drawing/2014/main" id="{503B9EBE-54F2-2F1C-A5A1-1A491BCCB80C}"/>
                </a:ext>
              </a:extLst>
            </p:cNvPr>
            <p:cNvSpPr/>
            <p:nvPr/>
          </p:nvSpPr>
          <p:spPr>
            <a:xfrm>
              <a:off x="8885412" y="5299131"/>
              <a:ext cx="2282932" cy="226917"/>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FA34E951-E80A-5D12-904C-CBA7EA2C393D}"/>
                </a:ext>
              </a:extLst>
            </p:cNvPr>
            <p:cNvSpPr txBox="1"/>
            <p:nvPr/>
          </p:nvSpPr>
          <p:spPr>
            <a:xfrm>
              <a:off x="8987427" y="5295467"/>
              <a:ext cx="726161" cy="215444"/>
            </a:xfrm>
            <a:prstGeom prst="rect">
              <a:avLst/>
            </a:prstGeom>
            <a:noFill/>
          </p:spPr>
          <p:txBody>
            <a:bodyPr wrap="none" lIns="0" tIns="0" rIns="0" bIns="0" rtlCol="0">
              <a:spAutoFit/>
            </a:bodyPr>
            <a:lstStyle/>
            <a:p>
              <a:r>
                <a:rPr lang="en-US" sz="1400" b="1">
                  <a:solidFill>
                    <a:schemeClr val="bg1"/>
                  </a:solidFill>
                  <a:latin typeface="Arial" panose="020B0604020202020204" pitchFamily="34" charset="0"/>
                  <a:cs typeface="Arial" panose="020B0604020202020204" pitchFamily="34" charset="0"/>
                </a:rPr>
                <a:t>Slovakia</a:t>
              </a:r>
            </a:p>
          </p:txBody>
        </p:sp>
        <p:sp>
          <p:nvSpPr>
            <p:cNvPr id="25" name="TextBox 24">
              <a:extLst>
                <a:ext uri="{FF2B5EF4-FFF2-40B4-BE49-F238E27FC236}">
                  <a16:creationId xmlns:a16="http://schemas.microsoft.com/office/drawing/2014/main" id="{88B70999-07CF-0F0C-A160-BE00D866262E}"/>
                </a:ext>
              </a:extLst>
            </p:cNvPr>
            <p:cNvSpPr txBox="1"/>
            <p:nvPr/>
          </p:nvSpPr>
          <p:spPr>
            <a:xfrm>
              <a:off x="10811190" y="5295467"/>
              <a:ext cx="259686" cy="215444"/>
            </a:xfrm>
            <a:prstGeom prst="rect">
              <a:avLst/>
            </a:prstGeom>
            <a:noFill/>
          </p:spPr>
          <p:txBody>
            <a:bodyPr wrap="none" lIns="0" tIns="0" rIns="0" bIns="0" rtlCol="0">
              <a:spAutoFit/>
            </a:bodyPr>
            <a:lstStyle/>
            <a:p>
              <a:pPr algn="r"/>
              <a:r>
                <a:rPr lang="en-US" sz="1400" b="1">
                  <a:solidFill>
                    <a:schemeClr val="bg1"/>
                  </a:solidFill>
                  <a:latin typeface="Arial" panose="020B0604020202020204" pitchFamily="34" charset="0"/>
                  <a:cs typeface="Arial" panose="020B0604020202020204" pitchFamily="34" charset="0"/>
                </a:rPr>
                <a:t>3%</a:t>
              </a:r>
            </a:p>
          </p:txBody>
        </p:sp>
        <p:sp>
          <p:nvSpPr>
            <p:cNvPr id="26" name="Rectangle 25">
              <a:extLst>
                <a:ext uri="{FF2B5EF4-FFF2-40B4-BE49-F238E27FC236}">
                  <a16:creationId xmlns:a16="http://schemas.microsoft.com/office/drawing/2014/main" id="{942DCB10-92E8-50D0-247E-F6E6A2E818F0}"/>
                </a:ext>
              </a:extLst>
            </p:cNvPr>
            <p:cNvSpPr/>
            <p:nvPr/>
          </p:nvSpPr>
          <p:spPr>
            <a:xfrm>
              <a:off x="8885412" y="5036480"/>
              <a:ext cx="2282932" cy="226917"/>
            </a:xfrm>
            <a:prstGeom prst="rect">
              <a:avLst/>
            </a:prstGeom>
            <a:solidFill>
              <a:srgbClr val="A6EB8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88E5EFA4-B6E4-58BA-52CF-D1B173DF1C56}"/>
                </a:ext>
              </a:extLst>
            </p:cNvPr>
            <p:cNvSpPr txBox="1"/>
            <p:nvPr/>
          </p:nvSpPr>
          <p:spPr>
            <a:xfrm>
              <a:off x="8987427" y="5047265"/>
              <a:ext cx="668453" cy="200055"/>
            </a:xfrm>
            <a:prstGeom prst="rect">
              <a:avLst/>
            </a:prstGeom>
            <a:noFill/>
          </p:spPr>
          <p:txBody>
            <a:bodyPr wrap="none" lIns="0" tIns="0" rIns="0" bIns="0" rtlCol="0">
              <a:spAutoFit/>
            </a:bodyPr>
            <a:lstStyle/>
            <a:p>
              <a:r>
                <a:rPr lang="en-US" sz="1300">
                  <a:latin typeface="Arial" panose="020B0604020202020204" pitchFamily="34" charset="0"/>
                  <a:cs typeface="Arial" panose="020B0604020202020204" pitchFamily="34" charset="0"/>
                </a:rPr>
                <a:t>Romania</a:t>
              </a:r>
            </a:p>
          </p:txBody>
        </p:sp>
        <p:sp>
          <p:nvSpPr>
            <p:cNvPr id="30" name="TextBox 29">
              <a:extLst>
                <a:ext uri="{FF2B5EF4-FFF2-40B4-BE49-F238E27FC236}">
                  <a16:creationId xmlns:a16="http://schemas.microsoft.com/office/drawing/2014/main" id="{2C7FD39B-75E7-0FEE-C96A-DD53A7814FCA}"/>
                </a:ext>
              </a:extLst>
            </p:cNvPr>
            <p:cNvSpPr txBox="1"/>
            <p:nvPr/>
          </p:nvSpPr>
          <p:spPr>
            <a:xfrm>
              <a:off x="10830426" y="5047265"/>
              <a:ext cx="240450" cy="200055"/>
            </a:xfrm>
            <a:prstGeom prst="rect">
              <a:avLst/>
            </a:prstGeom>
            <a:noFill/>
          </p:spPr>
          <p:txBody>
            <a:bodyPr wrap="none" lIns="0" tIns="0" rIns="0" bIns="0" rtlCol="0">
              <a:spAutoFit/>
            </a:bodyPr>
            <a:lstStyle/>
            <a:p>
              <a:pPr algn="r"/>
              <a:r>
                <a:rPr lang="en-US" sz="1300">
                  <a:latin typeface="Arial" panose="020B0604020202020204" pitchFamily="34" charset="0"/>
                  <a:cs typeface="Arial" panose="020B0604020202020204" pitchFamily="34" charset="0"/>
                </a:rPr>
                <a:t>4%</a:t>
              </a:r>
            </a:p>
          </p:txBody>
        </p:sp>
      </p:grpSp>
      <p:grpSp>
        <p:nvGrpSpPr>
          <p:cNvPr id="3" name="Navigation">
            <a:extLst>
              <a:ext uri="{FF2B5EF4-FFF2-40B4-BE49-F238E27FC236}">
                <a16:creationId xmlns:a16="http://schemas.microsoft.com/office/drawing/2014/main" id="{C6BAF0C9-495E-0115-1E2A-06A4D668712C}"/>
              </a:ext>
            </a:extLst>
          </p:cNvPr>
          <p:cNvGrpSpPr>
            <a:grpSpLocks noGrp="1" noUngrp="1" noRot="1" noMove="1" noResize="1"/>
          </p:cNvGrpSpPr>
          <p:nvPr/>
        </p:nvGrpSpPr>
        <p:grpSpPr>
          <a:xfrm>
            <a:off x="412594" y="6513695"/>
            <a:ext cx="5054838" cy="230465"/>
            <a:chOff x="412594" y="6513695"/>
            <a:chExt cx="5054838" cy="230465"/>
          </a:xfrm>
        </p:grpSpPr>
        <p:sp>
          <p:nvSpPr>
            <p:cNvPr id="5" name="About the Survey">
              <a:hlinkClick r:id="rId4" action="ppaction://hlinksldjump"/>
              <a:extLst>
                <a:ext uri="{FF2B5EF4-FFF2-40B4-BE49-F238E27FC236}">
                  <a16:creationId xmlns:a16="http://schemas.microsoft.com/office/drawing/2014/main" id="{4DD737AB-A258-4BB2-84AF-C2312B4C5280}"/>
                </a:ext>
              </a:extLst>
            </p:cNvPr>
            <p:cNvSpPr>
              <a:spLocks noGrp="1" noRot="1" noMove="1" noResize="1" noEditPoints="1" noAdjustHandles="1" noChangeArrowheads="1" noChangeShapeType="1"/>
            </p:cNvSpPr>
            <p:nvPr/>
          </p:nvSpPr>
          <p:spPr>
            <a:xfrm>
              <a:off x="4178126" y="6513695"/>
              <a:ext cx="1289306"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Workforce Trends">
              <a:hlinkClick r:id="" action="ppaction://noaction"/>
              <a:extLst>
                <a:ext uri="{FF2B5EF4-FFF2-40B4-BE49-F238E27FC236}">
                  <a16:creationId xmlns:a16="http://schemas.microsoft.com/office/drawing/2014/main" id="{DEF4F037-1EB6-CC6A-6F7C-B12EC0C25A7C}"/>
                </a:ext>
              </a:extLst>
            </p:cNvPr>
            <p:cNvSpPr>
              <a:spLocks noGrp="1" noRot="1" noMove="1" noResize="1" noEditPoints="1" noAdjustHandles="1" noChangeArrowheads="1" noChangeShapeType="1"/>
            </p:cNvSpPr>
            <p:nvPr/>
          </p:nvSpPr>
          <p:spPr>
            <a:xfrm>
              <a:off x="2338306" y="6513695"/>
              <a:ext cx="1289306"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Employer Hiring">
              <a:hlinkClick r:id="rId5" action="ppaction://hlinksldjump"/>
              <a:extLst>
                <a:ext uri="{FF2B5EF4-FFF2-40B4-BE49-F238E27FC236}">
                  <a16:creationId xmlns:a16="http://schemas.microsoft.com/office/drawing/2014/main" id="{008F9AC1-00C9-CCF5-2699-10715D488773}"/>
                </a:ext>
              </a:extLst>
            </p:cNvPr>
            <p:cNvSpPr>
              <a:spLocks noGrp="1" noRot="1" noMove="1" noResize="1" noEditPoints="1" noAdjustHandles="1" noChangeArrowheads="1" noChangeShapeType="1"/>
            </p:cNvSpPr>
            <p:nvPr/>
          </p:nvSpPr>
          <p:spPr>
            <a:xfrm>
              <a:off x="412594" y="6513695"/>
              <a:ext cx="1583473"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6" name="Straight Arrow Connector 15">
            <a:extLst>
              <a:ext uri="{FF2B5EF4-FFF2-40B4-BE49-F238E27FC236}">
                <a16:creationId xmlns:a16="http://schemas.microsoft.com/office/drawing/2014/main" id="{87E590D3-57E1-1383-BA1C-A2C51BB3648C}"/>
              </a:ext>
            </a:extLst>
          </p:cNvPr>
          <p:cNvCxnSpPr>
            <a:cxnSpLocks/>
          </p:cNvCxnSpPr>
          <p:nvPr/>
        </p:nvCxnSpPr>
        <p:spPr>
          <a:xfrm flipH="1">
            <a:off x="8240889" y="3167048"/>
            <a:ext cx="508182" cy="0"/>
          </a:xfrm>
          <a:prstGeom prst="straightConnector1">
            <a:avLst/>
          </a:prstGeom>
          <a:ln w="25400" cap="rnd">
            <a:solidFill>
              <a:schemeClr val="accent2"/>
            </a:solidFill>
            <a:prstDash val="sysDash"/>
            <a:headEnd type="none"/>
            <a:tailEnd type="ova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CCF9382D-2099-5196-6D98-DDB24FEDEDA9}"/>
              </a:ext>
            </a:extLst>
          </p:cNvPr>
          <p:cNvGrpSpPr/>
          <p:nvPr/>
        </p:nvGrpSpPr>
        <p:grpSpPr>
          <a:xfrm>
            <a:off x="8554570" y="1505339"/>
            <a:ext cx="1629535" cy="470431"/>
            <a:chOff x="3096451" y="4772966"/>
            <a:chExt cx="1629535" cy="470431"/>
          </a:xfrm>
        </p:grpSpPr>
        <p:pic>
          <p:nvPicPr>
            <p:cNvPr id="12" name="Graphic 11">
              <a:extLst>
                <a:ext uri="{FF2B5EF4-FFF2-40B4-BE49-F238E27FC236}">
                  <a16:creationId xmlns:a16="http://schemas.microsoft.com/office/drawing/2014/main" id="{C519DBBA-C303-92FE-4EB2-C7CB757AF36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096451" y="4778426"/>
              <a:ext cx="464971" cy="464971"/>
            </a:xfrm>
            <a:prstGeom prst="rect">
              <a:avLst/>
            </a:prstGeom>
          </p:spPr>
        </p:pic>
        <p:sp>
          <p:nvSpPr>
            <p:cNvPr id="36" name="TextBox 35">
              <a:extLst>
                <a:ext uri="{FF2B5EF4-FFF2-40B4-BE49-F238E27FC236}">
                  <a16:creationId xmlns:a16="http://schemas.microsoft.com/office/drawing/2014/main" id="{730466BB-B498-9674-711F-82B7C3DBD453}"/>
                </a:ext>
              </a:extLst>
            </p:cNvPr>
            <p:cNvSpPr txBox="1"/>
            <p:nvPr/>
          </p:nvSpPr>
          <p:spPr>
            <a:xfrm>
              <a:off x="3692049" y="4772966"/>
              <a:ext cx="1033937" cy="446276"/>
            </a:xfrm>
            <a:prstGeom prst="rect">
              <a:avLst/>
            </a:prstGeom>
            <a:noFill/>
          </p:spPr>
          <p:txBody>
            <a:bodyPr wrap="square" lIns="0" tIns="0" rIns="0" bIns="0" rtlCol="0">
              <a:spAutoFit/>
            </a:bodyPr>
            <a:lstStyle/>
            <a:p>
              <a:r>
                <a:rPr lang="en-US" b="1" dirty="0">
                  <a:solidFill>
                    <a:srgbClr val="5C7D70"/>
                  </a:solidFill>
                  <a:latin typeface="Arial" panose="020B0604020202020204" pitchFamily="34" charset="0"/>
                  <a:cs typeface="Arial" panose="020B0604020202020204" pitchFamily="34" charset="0"/>
                </a:rPr>
                <a:t>29%</a:t>
              </a:r>
            </a:p>
            <a:p>
              <a:r>
                <a:rPr lang="en-US" sz="1100" b="1" dirty="0" err="1">
                  <a:latin typeface="Arial" panose="020B0604020202020204" pitchFamily="34" charset="0"/>
                  <a:cs typeface="Arial" panose="020B0604020202020204" pitchFamily="34" charset="0"/>
                </a:rPr>
                <a:t>Globalt</a:t>
              </a:r>
              <a:r>
                <a:rPr lang="en-US" sz="1100" b="1" dirty="0">
                  <a:latin typeface="Arial" panose="020B0604020202020204" pitchFamily="34" charset="0"/>
                  <a:cs typeface="Arial" panose="020B0604020202020204" pitchFamily="34" charset="0"/>
                </a:rPr>
                <a:t> </a:t>
              </a:r>
              <a:r>
                <a:rPr lang="en-US" sz="1100" b="1" dirty="0" err="1">
                  <a:latin typeface="Arial" panose="020B0604020202020204" pitchFamily="34" charset="0"/>
                  <a:cs typeface="Arial" panose="020B0604020202020204" pitchFamily="34" charset="0"/>
                </a:rPr>
                <a:t>snitt</a:t>
              </a:r>
              <a:endParaRPr lang="en-US" sz="1100" b="1" dirty="0">
                <a:latin typeface="Arial" panose="020B0604020202020204" pitchFamily="34" charset="0"/>
                <a:cs typeface="Arial" panose="020B0604020202020204" pitchFamily="34" charset="0"/>
              </a:endParaRPr>
            </a:p>
          </p:txBody>
        </p:sp>
      </p:grpSp>
      <p:cxnSp>
        <p:nvCxnSpPr>
          <p:cNvPr id="42" name="Straight Arrow Connector 41">
            <a:extLst>
              <a:ext uri="{FF2B5EF4-FFF2-40B4-BE49-F238E27FC236}">
                <a16:creationId xmlns:a16="http://schemas.microsoft.com/office/drawing/2014/main" id="{9D1E60B5-F372-D7F9-88B2-BA86B7DD50FB}"/>
              </a:ext>
            </a:extLst>
          </p:cNvPr>
          <p:cNvCxnSpPr>
            <a:cxnSpLocks/>
          </p:cNvCxnSpPr>
          <p:nvPr/>
        </p:nvCxnSpPr>
        <p:spPr>
          <a:xfrm>
            <a:off x="8786779" y="1990468"/>
            <a:ext cx="0" cy="1187855"/>
          </a:xfrm>
          <a:prstGeom prst="straightConnector1">
            <a:avLst/>
          </a:prstGeom>
          <a:ln w="25400">
            <a:solidFill>
              <a:schemeClr val="accent2"/>
            </a:solidFill>
            <a:prstDash val="sysDash"/>
            <a:tailEnd type="none"/>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3F32FA09-DE9A-162A-E63C-2885101E3D5D}"/>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3449290" y="3638341"/>
            <a:ext cx="454896" cy="454896"/>
          </a:xfrm>
          <a:prstGeom prst="rect">
            <a:avLst/>
          </a:prstGeom>
        </p:spPr>
      </p:pic>
      <p:sp>
        <p:nvSpPr>
          <p:cNvPr id="8" name="TextBox 7">
            <a:extLst>
              <a:ext uri="{FF2B5EF4-FFF2-40B4-BE49-F238E27FC236}">
                <a16:creationId xmlns:a16="http://schemas.microsoft.com/office/drawing/2014/main" id="{06B577AC-BBA0-1D87-075A-C06F7834A6F1}"/>
              </a:ext>
            </a:extLst>
          </p:cNvPr>
          <p:cNvSpPr txBox="1"/>
          <p:nvPr/>
        </p:nvSpPr>
        <p:spPr>
          <a:xfrm>
            <a:off x="705902" y="6105270"/>
            <a:ext cx="10780195" cy="123111"/>
          </a:xfrm>
          <a:prstGeom prst="rect">
            <a:avLst/>
          </a:prstGeom>
          <a:noFill/>
        </p:spPr>
        <p:txBody>
          <a:bodyPr wrap="none" lIns="0" tIns="0" rIns="0" bIns="0" rtlCol="0">
            <a:spAutoFit/>
          </a:bodyPr>
          <a:lstStyle/>
          <a:p>
            <a:r>
              <a:rPr lang="en-US" sz="800" dirty="0"/>
              <a:t>*The NEOs for Chile, the U.A.E., and Vietnam are currently unadjusted and will be seasonally adjusted after sixteen quarters of data become available, with seasonal adjustment expected inQ1 2027, Q2 2028, and Q4 2029, respectively.</a:t>
            </a:r>
            <a:r>
              <a:rPr lang="sv-SE" sz="800" dirty="0"/>
              <a:t>​</a:t>
            </a:r>
          </a:p>
        </p:txBody>
      </p:sp>
    </p:spTree>
    <p:extLst>
      <p:ext uri="{BB962C8B-B14F-4D97-AF65-F5344CB8AC3E}">
        <p14:creationId xmlns:p14="http://schemas.microsoft.com/office/powerpoint/2010/main" val="1823359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18">
            <a:extLst>
              <a:ext uri="{FF2B5EF4-FFF2-40B4-BE49-F238E27FC236}">
                <a16:creationId xmlns:a16="http://schemas.microsoft.com/office/drawing/2014/main" id="{B0C7D0DB-8B03-69A7-A946-66EA8CAFA33F}"/>
              </a:ext>
            </a:extLst>
          </p:cNvPr>
          <p:cNvSpPr txBox="1">
            <a:spLocks noGrp="1" noRot="1" noMove="1" noResize="1" noEditPoints="1" noAdjustHandles="1" noChangeArrowheads="1" noChangeShapeType="1"/>
          </p:cNvSpPr>
          <p:nvPr/>
        </p:nvSpPr>
        <p:spPr>
          <a:xfrm>
            <a:off x="11194915" y="6552049"/>
            <a:ext cx="274982" cy="157481"/>
          </a:xfrm>
          <a:prstGeom prst="rect">
            <a:avLst/>
          </a:prstGeom>
        </p:spPr>
        <p:txBody>
          <a:bodyPr vert="horz" lIns="0" tIns="0" rIns="0" bIns="0" rtlCol="0" anchor="ctr" anchorCtr="0"/>
          <a:lstStyle>
            <a:defPPr>
              <a:defRPr lang="en-US"/>
            </a:defPPr>
            <a:lvl1pPr marL="0" algn="r" defTabSz="914400" rtl="0" eaLnBrk="1" latinLnBrk="0" hangingPunct="1">
              <a:defRPr sz="90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F6ED01-AF61-C748-9893-D1F99F2C2128}" type="slidenum">
              <a:rPr lang="en-US" sz="900" b="1" smtClean="0">
                <a:solidFill>
                  <a:schemeClr val="bg1"/>
                </a:solidFill>
                <a:latin typeface="Arial" panose="020B0604020202020204" pitchFamily="34" charset="0"/>
              </a:rPr>
              <a:pPr algn="ctr"/>
              <a:t>9</a:t>
            </a:fld>
            <a:endParaRPr lang="en-US" sz="900" b="1">
              <a:solidFill>
                <a:schemeClr val="bg1"/>
              </a:solidFill>
              <a:latin typeface="Arial" panose="020B0604020202020204" pitchFamily="34" charset="0"/>
            </a:endParaRPr>
          </a:p>
        </p:txBody>
      </p:sp>
      <p:sp>
        <p:nvSpPr>
          <p:cNvPr id="13" name="Title 12">
            <a:extLst>
              <a:ext uri="{FF2B5EF4-FFF2-40B4-BE49-F238E27FC236}">
                <a16:creationId xmlns:a16="http://schemas.microsoft.com/office/drawing/2014/main" id="{C71C4892-9217-9CD4-CAFA-4AEAAF247625}"/>
              </a:ext>
            </a:extLst>
          </p:cNvPr>
          <p:cNvSpPr>
            <a:spLocks noGrp="1"/>
          </p:cNvSpPr>
          <p:nvPr>
            <p:ph type="ctrTitle"/>
          </p:nvPr>
        </p:nvSpPr>
        <p:spPr/>
        <p:txBody>
          <a:bodyPr/>
          <a:lstStyle/>
          <a:p>
            <a:pPr algn="l">
              <a:lnSpc>
                <a:spcPts val="4200"/>
              </a:lnSpc>
            </a:pPr>
            <a:r>
              <a:rPr lang="en-US"/>
              <a:t>About the Survey</a:t>
            </a:r>
          </a:p>
        </p:txBody>
      </p:sp>
      <p:grpSp>
        <p:nvGrpSpPr>
          <p:cNvPr id="2" name="Navigation">
            <a:extLst>
              <a:ext uri="{FF2B5EF4-FFF2-40B4-BE49-F238E27FC236}">
                <a16:creationId xmlns:a16="http://schemas.microsoft.com/office/drawing/2014/main" id="{DADAFDEF-930A-D7ED-33F2-92D38347EB82}"/>
              </a:ext>
            </a:extLst>
          </p:cNvPr>
          <p:cNvGrpSpPr>
            <a:grpSpLocks noGrp="1" noUngrp="1" noRot="1" noMove="1" noResize="1"/>
          </p:cNvGrpSpPr>
          <p:nvPr/>
        </p:nvGrpSpPr>
        <p:grpSpPr>
          <a:xfrm>
            <a:off x="412594" y="6513695"/>
            <a:ext cx="5054838" cy="230465"/>
            <a:chOff x="412594" y="6513695"/>
            <a:chExt cx="5054838" cy="230465"/>
          </a:xfrm>
        </p:grpSpPr>
        <p:sp>
          <p:nvSpPr>
            <p:cNvPr id="4" name="About the Survey">
              <a:hlinkClick r:id="rId2" action="ppaction://hlinksldjump"/>
              <a:extLst>
                <a:ext uri="{FF2B5EF4-FFF2-40B4-BE49-F238E27FC236}">
                  <a16:creationId xmlns:a16="http://schemas.microsoft.com/office/drawing/2014/main" id="{B97E7A47-AEE4-18A3-241A-A29969F84992}"/>
                </a:ext>
              </a:extLst>
            </p:cNvPr>
            <p:cNvSpPr>
              <a:spLocks noGrp="1" noRot="1" noMove="1" noResize="1" noEditPoints="1" noAdjustHandles="1" noChangeArrowheads="1" noChangeShapeType="1"/>
            </p:cNvSpPr>
            <p:nvPr/>
          </p:nvSpPr>
          <p:spPr>
            <a:xfrm>
              <a:off x="4178126" y="6513695"/>
              <a:ext cx="1289306"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Workforce Trends">
              <a:hlinkClick r:id="" action="ppaction://noaction"/>
              <a:extLst>
                <a:ext uri="{FF2B5EF4-FFF2-40B4-BE49-F238E27FC236}">
                  <a16:creationId xmlns:a16="http://schemas.microsoft.com/office/drawing/2014/main" id="{2BAB1CB4-CC51-D4B3-ECE5-7EEF4BB21D18}"/>
                </a:ext>
              </a:extLst>
            </p:cNvPr>
            <p:cNvSpPr>
              <a:spLocks noGrp="1" noRot="1" noMove="1" noResize="1" noEditPoints="1" noAdjustHandles="1" noChangeArrowheads="1" noChangeShapeType="1"/>
            </p:cNvSpPr>
            <p:nvPr/>
          </p:nvSpPr>
          <p:spPr>
            <a:xfrm>
              <a:off x="2338306" y="6513695"/>
              <a:ext cx="1289306"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Employer Hiring">
              <a:hlinkClick r:id="rId3" action="ppaction://hlinksldjump"/>
              <a:extLst>
                <a:ext uri="{FF2B5EF4-FFF2-40B4-BE49-F238E27FC236}">
                  <a16:creationId xmlns:a16="http://schemas.microsoft.com/office/drawing/2014/main" id="{EFEC34B9-43ED-BBF3-FB0C-77C76356D41A}"/>
                </a:ext>
              </a:extLst>
            </p:cNvPr>
            <p:cNvSpPr>
              <a:spLocks noGrp="1" noRot="1" noMove="1" noResize="1" noEditPoints="1" noAdjustHandles="1" noChangeArrowheads="1" noChangeShapeType="1"/>
            </p:cNvSpPr>
            <p:nvPr/>
          </p:nvSpPr>
          <p:spPr>
            <a:xfrm>
              <a:off x="412594" y="6513695"/>
              <a:ext cx="1583473" cy="23046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88006938"/>
      </p:ext>
    </p:extLst>
  </p:cSld>
  <p:clrMapOvr>
    <a:masterClrMapping/>
  </p:clrMapOvr>
</p:sld>
</file>

<file path=ppt/theme/theme1.xml><?xml version="1.0" encoding="utf-8"?>
<a:theme xmlns:a="http://schemas.openxmlformats.org/drawingml/2006/main" name="MPG - Blue Green Layouts">
  <a:themeElements>
    <a:clrScheme name="ALL-Theme-2023">
      <a:dk1>
        <a:srgbClr val="282A32"/>
      </a:dk1>
      <a:lt1>
        <a:srgbClr val="FFFFFF"/>
      </a:lt1>
      <a:dk2>
        <a:srgbClr val="939498"/>
      </a:dk2>
      <a:lt2>
        <a:srgbClr val="EFEFEF"/>
      </a:lt2>
      <a:accent1>
        <a:srgbClr val="4C79AF"/>
      </a:accent1>
      <a:accent2>
        <a:srgbClr val="669E66"/>
      </a:accent2>
      <a:accent3>
        <a:srgbClr val="CC334D"/>
      </a:accent3>
      <a:accent4>
        <a:srgbClr val="C25700"/>
      </a:accent4>
      <a:accent5>
        <a:srgbClr val="5C4BB9"/>
      </a:accent5>
      <a:accent6>
        <a:srgbClr val="67696F"/>
      </a:accent6>
      <a:hlink>
        <a:srgbClr val="4C79AF"/>
      </a:hlink>
      <a:folHlink>
        <a:srgbClr val="4C79A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name="Blue90">
      <a:srgbClr val="5E86B7"/>
    </a:custClr>
    <a:custClr name="Blue80">
      <a:srgbClr val="7094BF"/>
    </a:custClr>
    <a:custClr name="Blue70">
      <a:srgbClr val="82A1C7"/>
    </a:custClr>
    <a:custClr name="Blue60">
      <a:srgbClr val="94AFCF"/>
    </a:custClr>
    <a:custClr name="Blue50">
      <a:srgbClr val="A5BCD7"/>
    </a:custClr>
    <a:custClr name="Blue40">
      <a:srgbClr val="B7C9DF"/>
    </a:custClr>
    <a:custClr name="Blue30">
      <a:srgbClr val="C9D7E7"/>
    </a:custClr>
    <a:custClr name="Blue20">
      <a:srgbClr val="DBE4EF"/>
    </a:custClr>
    <a:custClr name="Blue10">
      <a:srgbClr val="EDF2F7"/>
    </a:custClr>
    <a:custClr name="Green90">
      <a:srgbClr val="75A875"/>
    </a:custClr>
    <a:custClr name="Green80">
      <a:srgbClr val="85B185"/>
    </a:custClr>
    <a:custClr name="Green70">
      <a:srgbClr val="94BB94"/>
    </a:custClr>
    <a:custClr name="Green60">
      <a:srgbClr val="A3C5A3"/>
    </a:custClr>
    <a:custClr name="Green50">
      <a:srgbClr val="B2CEB2"/>
    </a:custClr>
    <a:custClr name="Green40">
      <a:srgbClr val="C2D8C2"/>
    </a:custClr>
    <a:custClr name="Green30">
      <a:srgbClr val="D1E2D1"/>
    </a:custClr>
    <a:custClr name="Green20">
      <a:srgbClr val="E0ECE0"/>
    </a:custClr>
    <a:custClr name="Green10">
      <a:srgbClr val="F0F5F0"/>
    </a:custClr>
    <a:custClr name="Red90">
      <a:srgbClr val="D1475F"/>
    </a:custClr>
    <a:custClr name="Red80">
      <a:srgbClr val="D65C71"/>
    </a:custClr>
    <a:custClr name="Red70">
      <a:srgbClr val="DB7082"/>
    </a:custClr>
    <a:custClr name="Red60">
      <a:srgbClr val="E08594"/>
    </a:custClr>
    <a:custClr name="Red50">
      <a:srgbClr val="E599A6"/>
    </a:custClr>
    <a:custClr name="Red40">
      <a:srgbClr val="EBADB8"/>
    </a:custClr>
    <a:custClr name="Red30">
      <a:srgbClr val="F0C2CA"/>
    </a:custClr>
    <a:custClr name="Red20">
      <a:srgbClr val="F5D6DB"/>
    </a:custClr>
    <a:custClr name="Red10">
      <a:srgbClr val="FAEBED"/>
    </a:custClr>
    <a:custClr name="Orange90">
      <a:srgbClr val="C86819"/>
    </a:custClr>
    <a:custClr name="Orange80">
      <a:srgbClr val="CE7933"/>
    </a:custClr>
    <a:custClr name="Orange70">
      <a:srgbClr val="D4894C"/>
    </a:custClr>
    <a:custClr name="Orange60">
      <a:srgbClr val="DA9A66"/>
    </a:custClr>
    <a:custClr name="Orange50">
      <a:srgbClr val="E0AB80"/>
    </a:custClr>
    <a:custClr name="Orange40">
      <a:srgbClr val="E7BC99"/>
    </a:custClr>
    <a:custClr name="Orange30">
      <a:srgbClr val="EDCDB2"/>
    </a:custClr>
    <a:custClr name="Orange20">
      <a:srgbClr val="F3DDCC"/>
    </a:custClr>
    <a:custClr name="Orange10">
      <a:srgbClr val="F9EEE5"/>
    </a:custClr>
    <a:custClr name="Violet90">
      <a:srgbClr val="6C5DC0"/>
    </a:custClr>
    <a:custClr name="Violet80">
      <a:srgbClr val="7D6FC7"/>
    </a:custClr>
    <a:custClr name="Violet70">
      <a:srgbClr val="8D81CE"/>
    </a:custClr>
    <a:custClr name="Violet60">
      <a:srgbClr val="9D93D5"/>
    </a:custClr>
    <a:custClr name="Violet50">
      <a:srgbClr val="ADA5DC"/>
    </a:custClr>
    <a:custClr name="Violet40">
      <a:srgbClr val="BEB7E3"/>
    </a:custClr>
    <a:custClr name="Violet30">
      <a:srgbClr val="CEC9EA"/>
    </a:custClr>
    <a:custClr name="Violet20">
      <a:srgbClr val="DEDBF1"/>
    </a:custClr>
    <a:custClr name="Violet10">
      <a:srgbClr val="EFEDF8"/>
    </a:custClr>
  </a:custClr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C6C64A4A-DDB0-CD47-8EE7-298BF675201A}">
  <we:reference id="wa104380526" version="1.0.33.0" store="en-US" storeType="OMEX"/>
  <we:alternateReferences>
    <we:reference id="WA104380526" version="1.0.33.0" store=""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5B7C8B22-CAB3-A44B-8438-5882376227EB}">
  <we:reference id="wa200005234" version="1.0.0.0" store="en-US" storeType="OMEX"/>
  <we:alternateReferences>
    <we:reference id="wa200005234" version="1.0.0.0" store="WA200005234"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3bee22d-e9f5-4e5d-8c3d-646e95926b3b" xsi:nil="true"/>
    <lcf76f155ced4ddcb4097134ff3c332f xmlns="61b4e583-f6a1-4520-bcd3-778104bf8684">
      <Terms xmlns="http://schemas.microsoft.com/office/infopath/2007/PartnerControls"/>
    </lcf76f155ced4ddcb4097134ff3c332f>
    <Brand_x0020_or_x0020_Offering xmlns="61b4e583-f6a1-4520-bcd3-778104bf8684" xsi:nil="true"/>
    <Preview_x0020_Image xmlns="61b4e583-f6a1-4520-bcd3-778104bf8684">
      <Url xsi:nil="true"/>
      <Description xsi:nil="true"/>
    </Preview_x0020_Imag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FEAEFA692820C4B96E723350F7C1B15" ma:contentTypeVersion="30" ma:contentTypeDescription="Create a new document." ma:contentTypeScope="" ma:versionID="1a67ed45224346784f05c84cd64f754d">
  <xsd:schema xmlns:xsd="http://www.w3.org/2001/XMLSchema" xmlns:xs="http://www.w3.org/2001/XMLSchema" xmlns:p="http://schemas.microsoft.com/office/2006/metadata/properties" xmlns:ns2="61b4e583-f6a1-4520-bcd3-778104bf8684" xmlns:ns3="53bee22d-e9f5-4e5d-8c3d-646e95926b3b" targetNamespace="http://schemas.microsoft.com/office/2006/metadata/properties" ma:root="true" ma:fieldsID="9e9f626f6f46ede1c691d7fef813477a" ns2:_="" ns3:_="">
    <xsd:import namespace="61b4e583-f6a1-4520-bcd3-778104bf8684"/>
    <xsd:import namespace="53bee22d-e9f5-4e5d-8c3d-646e95926b3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Brand_x0020_or_x0020_Offering" minOccurs="0"/>
                <xsd:element ref="ns2:Preview_x0020_Image"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b4e583-f6a1-4520-bcd3-778104bf86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Brand_x0020_or_x0020_Offering" ma:index="16" nillable="true" ma:displayName="Brand or Offering" ma:internalName="Brand_x0020_or_x0020_Offering">
      <xsd:simpleType>
        <xsd:union memberTypes="dms:Text">
          <xsd:simpleType>
            <xsd:restriction base="dms:Choice">
              <xsd:enumeration value="ManpowerGroup"/>
              <xsd:enumeration value="Experis"/>
              <xsd:enumeration value="Manpower"/>
              <xsd:enumeration value="Right Management"/>
              <xsd:enumeration value="ManpowerGroup Solutions"/>
              <xsd:enumeration value="TAPFIN"/>
            </xsd:restriction>
          </xsd:simpleType>
        </xsd:union>
      </xsd:simpleType>
    </xsd:element>
    <xsd:element name="Preview_x0020_Image" ma:index="17" nillable="true" ma:displayName="Preview Image" ma:format="Hyperlink" ma:internalName="Preview_x0020_Imag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73eabf1b-ca55-4ef7-a122-c0a3080e391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3bee22d-e9f5-4e5d-8c3d-646e95926b3b"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af6a7fb-3623-421b-8bec-8100d36f70ff}" ma:internalName="TaxCatchAll" ma:showField="CatchAllData" ma:web="53bee22d-e9f5-4e5d-8c3d-646e95926b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BCCF551-CBDA-404E-8A10-848C0A4BB8A5}">
  <ds:schemaRefs>
    <ds:schemaRef ds:uri="61b4e583-f6a1-4520-bcd3-778104bf8684"/>
    <ds:schemaRef ds:uri="http://purl.org/dc/terms/"/>
    <ds:schemaRef ds:uri="http://schemas.microsoft.com/office/infopath/2007/PartnerControls"/>
    <ds:schemaRef ds:uri="53bee22d-e9f5-4e5d-8c3d-646e95926b3b"/>
    <ds:schemaRef ds:uri="http://schemas.microsoft.com/office/2006/documentManagement/types"/>
    <ds:schemaRef ds:uri="http://purl.org/dc/elements/1.1/"/>
    <ds:schemaRef ds:uri="http://schemas.openxmlformats.org/package/2006/metadata/core-properties"/>
    <ds:schemaRef ds:uri="http://www.w3.org/XML/1998/namespace"/>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7D24EEA9-0E35-45C9-8AE7-CCF8BD41587B}">
  <ds:schemaRefs>
    <ds:schemaRef ds:uri="53bee22d-e9f5-4e5d-8c3d-646e95926b3b"/>
    <ds:schemaRef ds:uri="61b4e583-f6a1-4520-bcd3-778104bf868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F5DC965-8080-4180-BD53-C7CA9FB505F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364</TotalTime>
  <Words>2763</Words>
  <Application>Microsoft Office PowerPoint</Application>
  <PresentationFormat>Widescreen</PresentationFormat>
  <Paragraphs>206</Paragraphs>
  <Slides>14</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Aptos</vt:lpstr>
      <vt:lpstr>Arial</vt:lpstr>
      <vt:lpstr>MPG - Blue Green Layouts</vt:lpstr>
      <vt:lpstr>ManpowerGroup Employment Outlook Survey</vt:lpstr>
      <vt:lpstr>Sysselsättnings- prognos Sverige Q4 2026</vt:lpstr>
      <vt:lpstr>Prognosen inför Q4 2026 i korthet</vt:lpstr>
      <vt:lpstr>Sysselsättningstrend Q4 2026</vt:lpstr>
      <vt:lpstr>Trenden över tid: jobbprognosen stärker Sveriges position</vt:lpstr>
      <vt:lpstr>Alla undersökta branscher har positiva förväntningar på jobben inför årets slut</vt:lpstr>
      <vt:lpstr>Samtliga regioner rapporterar positiva jobbprognoser inför årets sista kvartal.</vt:lpstr>
      <vt:lpstr>Globala jobbprognoser för det fjärde kvartalet</vt:lpstr>
      <vt:lpstr>About the Survey</vt:lpstr>
      <vt:lpstr>About the Survey</vt:lpstr>
      <vt:lpstr>Frequently Asked Questions</vt:lpstr>
      <vt:lpstr>Industry Sectors Defined</vt:lpstr>
      <vt:lpstr>Industry Sectors Defined Continued</vt:lpstr>
      <vt:lpstr>ManpowerGroup Solutions Across the Entire HR Lifecycle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Louis Henwood</dc:creator>
  <cp:lastModifiedBy>Cecilia Möllerström</cp:lastModifiedBy>
  <cp:revision>3</cp:revision>
  <dcterms:created xsi:type="dcterms:W3CDTF">2022-06-21T11:35:50Z</dcterms:created>
  <dcterms:modified xsi:type="dcterms:W3CDTF">2026-09-07T09:17:15Z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0x0101009FEAEFA692820C4B96E723350F7C1B15</vt:lpwstr>
  </property>
  <property fmtid="{D5CDD505-2E9C-101B-9397-08002B2CF9AE}" pid="3" name="MediaServiceImageTags">
    <vt:lpwstr/>
  </property>
</Properties>
</file>